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45" r:id="rId2"/>
    <p:sldId id="429" r:id="rId3"/>
    <p:sldId id="408" r:id="rId4"/>
    <p:sldId id="436" r:id="rId5"/>
    <p:sldId id="430" r:id="rId6"/>
    <p:sldId id="447" r:id="rId7"/>
    <p:sldId id="433" r:id="rId8"/>
    <p:sldId id="434" r:id="rId9"/>
    <p:sldId id="453" r:id="rId10"/>
    <p:sldId id="450" r:id="rId11"/>
    <p:sldId id="446" r:id="rId12"/>
    <p:sldId id="448" r:id="rId13"/>
    <p:sldId id="438" r:id="rId14"/>
    <p:sldId id="440" r:id="rId15"/>
    <p:sldId id="451" r:id="rId16"/>
    <p:sldId id="456" r:id="rId17"/>
    <p:sldId id="454" r:id="rId18"/>
    <p:sldId id="452" r:id="rId19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3166CF"/>
    <a:srgbClr val="2D5EC1"/>
    <a:srgbClr val="FF3300"/>
    <a:srgbClr val="3E6FD2"/>
    <a:srgbClr val="F7935B"/>
    <a:srgbClr val="BDDEFF"/>
    <a:srgbClr val="99CCFF"/>
    <a:srgbClr val="808080"/>
    <a:srgbClr val="FFD6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86559" autoAdjust="0"/>
  </p:normalViewPr>
  <p:slideViewPr>
    <p:cSldViewPr>
      <p:cViewPr varScale="1">
        <p:scale>
          <a:sx n="63" d="100"/>
          <a:sy n="63" d="100"/>
        </p:scale>
        <p:origin x="-16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06" y="-96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CC3E5FE-A22E-4C99-9F04-9551C7813B57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D581910-1000-4934-A4DB-C00CB7F3B0B7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11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CDE1E-B501-443C-A978-03D1030E4464}" type="slidenum">
              <a:rPr lang="nl-NL"/>
              <a:pPr/>
              <a:t>12</a:t>
            </a:fld>
            <a:endParaRPr lang="nl-NL"/>
          </a:p>
        </p:txBody>
      </p:sp>
      <p:sp>
        <p:nvSpPr>
          <p:cNvPr id="3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</a:t>
            </a:r>
            <a:r>
              <a:rPr lang="en-US" dirty="0"/>
              <a:t>that</a:t>
            </a:r>
          </a:p>
          <a:p>
            <a:pPr>
              <a:buFontTx/>
              <a:buChar char="•"/>
            </a:pPr>
            <a:r>
              <a:rPr lang="en-US" dirty="0"/>
              <a:t>The starting point is the government’s </a:t>
            </a:r>
            <a:r>
              <a:rPr lang="en-US" dirty="0" err="1"/>
              <a:t>authorisation</a:t>
            </a:r>
            <a:r>
              <a:rPr lang="en-US" dirty="0"/>
              <a:t> by parliament through the budget document.</a:t>
            </a:r>
          </a:p>
          <a:p>
            <a:pPr>
              <a:buFontTx/>
              <a:buChar char="•"/>
            </a:pPr>
            <a:r>
              <a:rPr lang="en-US" dirty="0"/>
              <a:t>This </a:t>
            </a:r>
            <a:r>
              <a:rPr lang="en-US" dirty="0" err="1"/>
              <a:t>authorisation</a:t>
            </a:r>
            <a:r>
              <a:rPr lang="en-US" dirty="0"/>
              <a:t> is mandated by government to the management of government institutions.</a:t>
            </a:r>
          </a:p>
          <a:p>
            <a:pPr>
              <a:buFontTx/>
              <a:buChar char="•"/>
            </a:pPr>
            <a:r>
              <a:rPr lang="en-US" dirty="0"/>
              <a:t>Management ensures the delivery of the public services in line with the mandate by government. Hereto, management uses internal control measures and receives back (management) information </a:t>
            </a:r>
          </a:p>
          <a:p>
            <a:pPr>
              <a:buFontTx/>
              <a:buChar char="•"/>
            </a:pPr>
            <a:r>
              <a:rPr lang="en-US" dirty="0"/>
              <a:t>The effectiveness of the system of internal controls and management information is audited by the internal auditor</a:t>
            </a:r>
          </a:p>
          <a:p>
            <a:pPr>
              <a:buFontTx/>
              <a:buChar char="•"/>
            </a:pPr>
            <a:r>
              <a:rPr lang="en-US" dirty="0"/>
              <a:t>The internal auditor reports to an audit committee with a certain degree of independence from the management of the entity;</a:t>
            </a:r>
          </a:p>
          <a:p>
            <a:pPr>
              <a:buFontTx/>
              <a:buChar char="•"/>
            </a:pPr>
            <a:r>
              <a:rPr lang="en-US" dirty="0"/>
              <a:t>The internal audit reports should also be used by the external auditor;</a:t>
            </a:r>
          </a:p>
          <a:p>
            <a:pPr>
              <a:buFontTx/>
              <a:buChar char="•"/>
            </a:pPr>
            <a:r>
              <a:rPr lang="en-US" dirty="0"/>
              <a:t>At the end of the budget year, the minister submits to parliament the annual report, which comprises information about the ministry’s financial and operational performance;</a:t>
            </a:r>
          </a:p>
          <a:p>
            <a:pPr>
              <a:buFontTx/>
              <a:buChar char="•"/>
            </a:pPr>
            <a:r>
              <a:rPr lang="en-US" dirty="0"/>
              <a:t>To provide parliament objective assurance of the quality of the annual report, the external auditor provides parliament with the independent information based on the audit of the Annual Report and/or the audit of the management control in the entity.</a:t>
            </a: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14</a:t>
            </a:fld>
            <a:endParaRPr lang="en-GB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17</a:t>
            </a:fld>
            <a:endParaRPr lang="en-GB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BE" dirty="0" smtClean="0"/>
              <a:t>If not done: no budget support.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4E6DF6-68B2-435A-B112-76466C5A01E2}" type="slidenum">
              <a:rPr lang="en-US"/>
              <a:pPr/>
              <a:t>10</a:t>
            </a:fld>
            <a:endParaRPr lang="en-US"/>
          </a:p>
        </p:txBody>
      </p:sp>
      <p:sp>
        <p:nvSpPr>
          <p:cNvPr id="1042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47713"/>
            <a:ext cx="4916487" cy="3689350"/>
          </a:xfrm>
          <a:ln/>
        </p:spPr>
      </p:sp>
      <p:sp>
        <p:nvSpPr>
          <p:cNvPr id="1042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690269"/>
            <a:ext cx="4984962" cy="4443413"/>
          </a:xfrm>
        </p:spPr>
        <p:txBody>
          <a:bodyPr lIns="91460" tIns="45731" rIns="91460" bIns="45731"/>
          <a:lstStyle/>
          <a:p>
            <a:pPr>
              <a:buFont typeface="Wingdings" pitchFamily="2" charset="2"/>
              <a:buChar char="ü"/>
            </a:pPr>
            <a:r>
              <a:rPr lang="de-DE" dirty="0" err="1" smtClean="0"/>
              <a:t>Documents</a:t>
            </a:r>
            <a:r>
              <a:rPr lang="de-DE" dirty="0" smtClean="0"/>
              <a:t> in </a:t>
            </a:r>
            <a:r>
              <a:rPr lang="de-DE" dirty="0" err="1" smtClean="0"/>
              <a:t>bold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indispensable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ones</a:t>
            </a:r>
            <a:endParaRPr lang="de-DE" dirty="0" smtClean="0"/>
          </a:p>
          <a:p>
            <a:pPr>
              <a:buFont typeface="Wingdings" pitchFamily="2" charset="2"/>
              <a:buChar char="ü"/>
            </a:pPr>
            <a:r>
              <a:rPr lang="fr-BE" sz="1000" i="0" dirty="0" smtClean="0"/>
              <a:t>For medium </a:t>
            </a:r>
            <a:r>
              <a:rPr lang="fr-BE" sz="1000" i="0" dirty="0" err="1" smtClean="0"/>
              <a:t>term</a:t>
            </a:r>
            <a:r>
              <a:rPr lang="fr-BE" sz="1000" i="0" dirty="0" smtClean="0"/>
              <a:t> </a:t>
            </a:r>
            <a:r>
              <a:rPr lang="fr-BE" sz="1000" i="0" dirty="0" err="1" smtClean="0"/>
              <a:t>reform</a:t>
            </a:r>
            <a:r>
              <a:rPr lang="fr-BE" sz="1000" i="0" dirty="0" smtClean="0"/>
              <a:t> focus on 1, </a:t>
            </a:r>
            <a:r>
              <a:rPr lang="fr-BE" sz="1000" i="0" dirty="0" err="1" smtClean="0"/>
              <a:t>key</a:t>
            </a:r>
            <a:r>
              <a:rPr lang="fr-BE" sz="1000" i="0" dirty="0" smtClean="0"/>
              <a:t> for </a:t>
            </a:r>
            <a:r>
              <a:rPr lang="fr-BE" sz="1000" i="0" dirty="0" err="1" smtClean="0"/>
              <a:t>domestic</a:t>
            </a:r>
            <a:r>
              <a:rPr lang="fr-BE" sz="1000" i="0" dirty="0" smtClean="0"/>
              <a:t> </a:t>
            </a:r>
            <a:r>
              <a:rPr lang="fr-BE" sz="1000" i="0" dirty="0" err="1" smtClean="0"/>
              <a:t>debate</a:t>
            </a:r>
            <a:r>
              <a:rPr lang="fr-BE" sz="1000" i="0" dirty="0" smtClean="0"/>
              <a:t>, and on 5 and 6, </a:t>
            </a:r>
            <a:r>
              <a:rPr lang="fr-BE" sz="1000" i="0" dirty="0" err="1" smtClean="0"/>
              <a:t>key</a:t>
            </a:r>
            <a:r>
              <a:rPr lang="fr-BE" sz="1000" i="0" dirty="0" smtClean="0"/>
              <a:t> for </a:t>
            </a:r>
            <a:r>
              <a:rPr lang="fr-BE" sz="1000" i="0" dirty="0" err="1" smtClean="0"/>
              <a:t>informing</a:t>
            </a:r>
            <a:r>
              <a:rPr lang="fr-BE" sz="1000" i="0" dirty="0" smtClean="0"/>
              <a:t> </a:t>
            </a:r>
            <a:r>
              <a:rPr lang="fr-BE" sz="1000" i="0" dirty="0" err="1" smtClean="0"/>
              <a:t>citizens</a:t>
            </a:r>
            <a:r>
              <a:rPr lang="fr-BE" sz="1000" i="0" dirty="0" smtClean="0"/>
              <a:t> on </a:t>
            </a:r>
            <a:r>
              <a:rPr lang="fr-BE" sz="1000" i="0" dirty="0" err="1" smtClean="0"/>
              <a:t>results</a:t>
            </a:r>
            <a:endParaRPr lang="fr-BE" sz="1000" i="0" dirty="0" smtClean="0"/>
          </a:p>
          <a:p>
            <a:pPr>
              <a:buFont typeface="Wingdings" pitchFamily="2" charset="2"/>
              <a:buChar char="ü"/>
            </a:pPr>
            <a:r>
              <a:rPr lang="fr-BE" sz="1000" i="0" dirty="0" smtClean="0"/>
              <a:t>For </a:t>
            </a:r>
            <a:r>
              <a:rPr lang="fr-BE" sz="1000" i="0" dirty="0" err="1" smtClean="0"/>
              <a:t>each</a:t>
            </a:r>
            <a:r>
              <a:rPr lang="fr-BE" sz="1000" i="0" dirty="0" smtClean="0"/>
              <a:t> document one </a:t>
            </a:r>
            <a:r>
              <a:rPr lang="fr-BE" sz="1000" i="0" dirty="0" err="1" smtClean="0"/>
              <a:t>should</a:t>
            </a:r>
            <a:r>
              <a:rPr lang="fr-BE" sz="1000" i="0" dirty="0" smtClean="0"/>
              <a:t> report </a:t>
            </a:r>
            <a:r>
              <a:rPr lang="fr-BE" sz="1000" i="0" dirty="0" err="1" smtClean="0"/>
              <a:t>whether</a:t>
            </a:r>
            <a:r>
              <a:rPr lang="fr-BE" sz="1000" i="0" dirty="0" smtClean="0"/>
              <a:t> </a:t>
            </a:r>
            <a:r>
              <a:rPr lang="fr-BE" sz="1000" i="0" dirty="0" err="1" smtClean="0"/>
              <a:t>it</a:t>
            </a:r>
            <a:r>
              <a:rPr lang="fr-BE" sz="1000" i="0" dirty="0" smtClean="0"/>
              <a:t> </a:t>
            </a:r>
            <a:r>
              <a:rPr lang="fr-BE" sz="1000" i="0" dirty="0" err="1" smtClean="0"/>
              <a:t>is</a:t>
            </a:r>
            <a:r>
              <a:rPr lang="fr-BE" sz="1000" i="0" dirty="0" smtClean="0"/>
              <a:t> </a:t>
            </a:r>
            <a:r>
              <a:rPr lang="fr-BE" sz="1000" i="0" dirty="0" err="1" smtClean="0"/>
              <a:t>produced</a:t>
            </a:r>
            <a:r>
              <a:rPr lang="fr-BE" sz="1000" i="0" dirty="0" smtClean="0"/>
              <a:t>, the date, if in time, and on </a:t>
            </a:r>
            <a:r>
              <a:rPr lang="fr-BE" sz="1000" i="0" dirty="0" err="1" smtClean="0"/>
              <a:t>comprehensiveness</a:t>
            </a:r>
            <a:r>
              <a:rPr lang="fr-BE" sz="1000" i="0" dirty="0" smtClean="0"/>
              <a:t> &amp; </a:t>
            </a:r>
            <a:r>
              <a:rPr lang="fr-BE" sz="1000" i="0" dirty="0" err="1" smtClean="0"/>
              <a:t>quality</a:t>
            </a:r>
            <a:r>
              <a:rPr lang="fr-BE" sz="1000" i="0" dirty="0" smtClean="0"/>
              <a:t>.</a:t>
            </a:r>
            <a:endParaRPr lang="en-GB" sz="1000" i="0" dirty="0" smtClean="0"/>
          </a:p>
          <a:p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F397374-FFED-4283-B087-0C6DD4EB9D19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18AE-C847-402C-9085-059A323F5C7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F6EF-A12F-419C-A27B-ECF9C4D0DC3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660EA-3F67-4F0F-8CA3-0689CF6FE49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3C0C-BC65-4367-9B8A-060D4801009D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1744-F467-4931-A657-D41D7AA5387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0E1D-0405-4A7C-BA37-9F37509426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02AF-40B9-4FC6-8B1E-970A2E366E3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2376-05C3-49F6-9F29-C997789D0F0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82F08-E945-4099-B772-D2632179313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D23F8-2FEF-4843-9CDF-8BC54AFF9275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399-8D94-4DF9-BD72-1C280334067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02768D2-4A8B-4330-BAE2-D1472A5B1CDF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39750" y="1628775"/>
            <a:ext cx="8351838" cy="790575"/>
          </a:xfrm>
        </p:spPr>
        <p:txBody>
          <a:bodyPr/>
          <a:lstStyle/>
          <a:p>
            <a:pPr indent="0" algn="ctr" eaLnBrk="1" hangingPunct="1"/>
            <a:r>
              <a:rPr lang="fr-FR" sz="2600" noProof="0" dirty="0" smtClean="0"/>
              <a:t>Formation appui budgétaire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997200"/>
            <a:ext cx="8532813" cy="1728788"/>
          </a:xfrm>
        </p:spPr>
        <p:txBody>
          <a:bodyPr/>
          <a:lstStyle/>
          <a:p>
            <a:pPr algn="ctr" eaLnBrk="1" hangingPunct="1"/>
            <a:r>
              <a:rPr lang="fr-FR" sz="2000" noProof="0" dirty="0" smtClean="0"/>
              <a:t>Module </a:t>
            </a:r>
            <a:r>
              <a:rPr lang="fr-FR" sz="2000" noProof="0" dirty="0" smtClean="0"/>
              <a:t>5</a:t>
            </a:r>
            <a:endParaRPr lang="fr-FR" sz="2000" noProof="0" dirty="0" smtClean="0"/>
          </a:p>
          <a:p>
            <a:pPr algn="ctr" eaLnBrk="1" hangingPunct="1"/>
            <a:r>
              <a:rPr lang="fr-FR" sz="2000" noProof="0" dirty="0" smtClean="0"/>
              <a:t>Transparence et contrôle du budget</a:t>
            </a:r>
          </a:p>
          <a:p>
            <a:pPr algn="ctr" eaLnBrk="1" hangingPunct="1"/>
            <a:r>
              <a:rPr lang="fr-FR" sz="2000" noProof="0" dirty="0" smtClean="0"/>
              <a:t>(critère </a:t>
            </a:r>
            <a:r>
              <a:rPr lang="fr-FR" sz="2000" noProof="0" dirty="0" smtClean="0"/>
              <a:t>d’éligibilité)  </a:t>
            </a:r>
          </a:p>
          <a:p>
            <a:pPr algn="ctr" eaLnBrk="1" hangingPunct="1"/>
            <a:endParaRPr lang="fr-FR" sz="20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1411" name="Group 3"/>
          <p:cNvGraphicFramePr>
            <a:graphicFrameLocks noGrp="1"/>
          </p:cNvGraphicFramePr>
          <p:nvPr/>
        </p:nvGraphicFramePr>
        <p:xfrm>
          <a:off x="755576" y="1772816"/>
          <a:ext cx="7632848" cy="4681297"/>
        </p:xfrm>
        <a:graphic>
          <a:graphicData uri="http://schemas.openxmlformats.org/drawingml/2006/table">
            <a:tbl>
              <a:tblPr/>
              <a:tblGrid>
                <a:gridCol w="3816425"/>
                <a:gridCol w="3816423"/>
              </a:tblGrid>
              <a:tr h="3239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9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BE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Documents budgétaires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54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9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fr-BE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Délai de mise à disposition</a:t>
                      </a:r>
                    </a:p>
                  </a:txBody>
                  <a:tcPr marL="72000" marR="72000" marT="72000" marB="72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5494"/>
                    </a:solidFill>
                  </a:tcPr>
                </a:tc>
              </a:tr>
              <a:tr h="470674"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1. Proposition de budget de l’exécutif</a:t>
                      </a: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	Lors de la présentation au législatif (au plus tard avant quel le législatif n’ait approuvé)</a:t>
                      </a: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9514"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2. Budget adopté</a:t>
                      </a: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&lt; 3 mois après l’approbation par le législatif</a:t>
                      </a: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0674"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3. Rapport </a:t>
                      </a:r>
                      <a:r>
                        <a:rPr kumimoji="0" lang="fr-B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en cours d’année fiscale (également </a:t>
                      </a:r>
                      <a:r>
                        <a:rPr kumimoji="0" lang="fr-B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rapports mensuels et  trimestriels)</a:t>
                      </a: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&lt; 3 mois après la période de reportage</a:t>
                      </a: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8710"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4. Rapport </a:t>
                      </a:r>
                      <a:r>
                        <a:rPr kumimoji="0" lang="fr-B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en milieu d’année</a:t>
                      </a:r>
                      <a:endParaRPr kumimoji="0" lang="fr-BE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B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&lt; 3 </a:t>
                      </a:r>
                      <a:r>
                        <a:rPr kumimoji="0" lang="fr-BE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mois après la période de reportage</a:t>
                      </a:r>
                      <a:endParaRPr kumimoji="0" lang="fr-BE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endParaRPr kumimoji="0" lang="fr-BE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0674"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5. Rapport de fin d’année</a:t>
                      </a: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&lt; 1 an après la fin de l’année fiscale (période de reportage)</a:t>
                      </a: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6145"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6. Rapport d’audit</a:t>
                      </a: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42875" marR="0" lvl="0" indent="-142875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D0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j-lt"/>
                          <a:cs typeface="Arial" charset="0"/>
                        </a:rPr>
                        <a:t>&lt; 2 ans après la fin de l’année fiscale</a:t>
                      </a:r>
                    </a:p>
                  </a:txBody>
                  <a:tcPr marL="72000" marR="7200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41435" name="RunningHead"/>
          <p:cNvSpPr txBox="1">
            <a:spLocks noChangeArrowheads="1"/>
          </p:cNvSpPr>
          <p:nvPr/>
        </p:nvSpPr>
        <p:spPr bwMode="auto">
          <a:xfrm>
            <a:off x="6167438" y="239713"/>
            <a:ext cx="2725737" cy="165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200" b="0"/>
              <a:t>Running Head 12-Point Plain, Title Case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719683"/>
          </a:xfrm>
        </p:spPr>
        <p:txBody>
          <a:bodyPr/>
          <a:lstStyle/>
          <a:p>
            <a:pPr algn="ctr"/>
            <a:r>
              <a:rPr lang="fr-FR" sz="2800" dirty="0" smtClean="0"/>
              <a:t>Documents budgétaires essentiels </a:t>
            </a:r>
            <a:endParaRPr lang="en-GB" sz="28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37B83C0C-BC65-4367-9B8A-060D4801009D}" type="slidenum">
              <a:rPr lang="en-GB" smtClean="0">
                <a:solidFill>
                  <a:srgbClr val="0F5494"/>
                </a:solidFill>
              </a:rPr>
              <a:pPr/>
              <a:t>10</a:t>
            </a:fld>
            <a:endParaRPr lang="en-GB" dirty="0">
              <a:solidFill>
                <a:srgbClr val="0F5494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re 2"/>
          <p:cNvSpPr>
            <a:spLocks noGrp="1"/>
          </p:cNvSpPr>
          <p:nvPr>
            <p:ph type="title"/>
          </p:nvPr>
        </p:nvSpPr>
        <p:spPr>
          <a:xfrm>
            <a:off x="357158" y="928670"/>
            <a:ext cx="9144000" cy="942976"/>
          </a:xfrm>
          <a:ln/>
        </p:spPr>
        <p:txBody>
          <a:bodyPr/>
          <a:lstStyle/>
          <a:p>
            <a:r>
              <a:rPr lang="fr-FR" sz="2800" noProof="0" dirty="0" smtClean="0"/>
              <a:t>Cycle budgétaire et documents essentiels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11</a:t>
            </a:fld>
            <a:endParaRPr lang="en-GB" dirty="0"/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1619250" y="2060575"/>
          <a:ext cx="7458075" cy="4614863"/>
        </p:xfrm>
        <a:graphic>
          <a:graphicData uri="http://schemas.openxmlformats.org/presentationml/2006/ole">
            <p:oleObj spid="_x0000_s31747" name="Worksheet" r:id="rId4" imgW="7648505" imgH="5353053" progId="Excel.Sheet.8">
              <p:embed/>
            </p:oleObj>
          </a:graphicData>
        </a:graphic>
      </p:graphicFrame>
      <p:sp>
        <p:nvSpPr>
          <p:cNvPr id="9220" name="ZoneTexte 3"/>
          <p:cNvSpPr txBox="1">
            <a:spLocks noChangeArrowheads="1"/>
          </p:cNvSpPr>
          <p:nvPr/>
        </p:nvSpPr>
        <p:spPr bwMode="auto">
          <a:xfrm>
            <a:off x="611560" y="1700809"/>
            <a:ext cx="4717758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Arial" charset="0"/>
              <a:buChar char="•"/>
            </a:pPr>
            <a:r>
              <a:rPr lang="fr-FR" b="1" dirty="0" smtClean="0">
                <a:solidFill>
                  <a:srgbClr val="C00000"/>
                </a:solidFill>
              </a:rPr>
              <a:t>  S’assurer de la transparence et de la redevabilité</a:t>
            </a:r>
          </a:p>
          <a:p>
            <a:pPr algn="l">
              <a:buFont typeface="Arial" charset="0"/>
              <a:buChar char="•"/>
            </a:pPr>
            <a:r>
              <a:rPr lang="fr-FR" b="1" dirty="0" smtClean="0">
                <a:solidFill>
                  <a:srgbClr val="C00000"/>
                </a:solidFill>
              </a:rPr>
              <a:t>  Fournir des informations de gestion</a:t>
            </a:r>
            <a:endParaRPr lang="fr-FR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322" name="bg" descr="dia-w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588" cy="1588"/>
          </a:xfrm>
          <a:prstGeom prst="rect">
            <a:avLst/>
          </a:prstGeom>
          <a:noFill/>
        </p:spPr>
      </p:pic>
      <p:sp>
        <p:nvSpPr>
          <p:cNvPr id="312326" name="Text Box 6"/>
          <p:cNvSpPr txBox="1">
            <a:spLocks noChangeArrowheads="1"/>
          </p:cNvSpPr>
          <p:nvPr/>
        </p:nvSpPr>
        <p:spPr bwMode="auto">
          <a:xfrm>
            <a:off x="1259954" y="543197"/>
            <a:ext cx="7404100" cy="515938"/>
          </a:xfrm>
          <a:prstGeom prst="rect">
            <a:avLst/>
          </a:prstGeom>
          <a:solidFill>
            <a:srgbClr val="0F5494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2400" b="1" dirty="0" err="1" smtClean="0">
                <a:solidFill>
                  <a:schemeClr val="bg1"/>
                </a:solidFill>
              </a:rPr>
              <a:t>Parlement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12327" name="Text Box 7"/>
          <p:cNvSpPr txBox="1">
            <a:spLocks noChangeArrowheads="1"/>
          </p:cNvSpPr>
          <p:nvPr/>
        </p:nvSpPr>
        <p:spPr bwMode="auto">
          <a:xfrm>
            <a:off x="2907779" y="1546497"/>
            <a:ext cx="1339850" cy="669925"/>
          </a:xfrm>
          <a:prstGeom prst="rect">
            <a:avLst/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n-US" sz="1400" b="1" dirty="0" smtClean="0">
                <a:solidFill>
                  <a:schemeClr val="bg1"/>
                </a:solidFill>
              </a:rPr>
              <a:t>Rapport </a:t>
            </a:r>
            <a:r>
              <a:rPr lang="en-US" sz="1400" b="1" dirty="0" err="1" smtClean="0">
                <a:solidFill>
                  <a:schemeClr val="bg1"/>
                </a:solidFill>
              </a:rPr>
              <a:t>annuel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12328" name="Text Box 8"/>
          <p:cNvSpPr txBox="1">
            <a:spLocks noChangeArrowheads="1"/>
          </p:cNvSpPr>
          <p:nvPr/>
        </p:nvSpPr>
        <p:spPr bwMode="auto">
          <a:xfrm>
            <a:off x="1328217" y="1546497"/>
            <a:ext cx="1339850" cy="669925"/>
          </a:xfrm>
          <a:prstGeom prst="rect">
            <a:avLst/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n-US" sz="1400" b="1" dirty="0" smtClean="0">
                <a:solidFill>
                  <a:schemeClr val="bg1"/>
                </a:solidFill>
              </a:rPr>
              <a:t>Document </a:t>
            </a:r>
            <a:r>
              <a:rPr lang="en-US" sz="1400" b="1" dirty="0" err="1" smtClean="0">
                <a:solidFill>
                  <a:schemeClr val="bg1"/>
                </a:solidFill>
              </a:rPr>
              <a:t>budgétaire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12329" name="Text Box 9"/>
          <p:cNvSpPr txBox="1">
            <a:spLocks noChangeArrowheads="1"/>
          </p:cNvSpPr>
          <p:nvPr/>
        </p:nvSpPr>
        <p:spPr bwMode="auto">
          <a:xfrm>
            <a:off x="5791522" y="1779860"/>
            <a:ext cx="3028950" cy="496887"/>
          </a:xfrm>
          <a:prstGeom prst="rect">
            <a:avLst/>
          </a:prstGeom>
          <a:solidFill>
            <a:srgbClr val="C00000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1600" b="1" dirty="0" smtClean="0">
                <a:solidFill>
                  <a:schemeClr val="bg1"/>
                </a:solidFill>
              </a:rPr>
              <a:t>Institution </a:t>
            </a:r>
            <a:r>
              <a:rPr lang="en-US" sz="1600" b="1" dirty="0" err="1" smtClean="0">
                <a:solidFill>
                  <a:schemeClr val="bg1"/>
                </a:solidFill>
              </a:rPr>
              <a:t>supérieure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</a:rPr>
              <a:t>d’audit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2330" name="Text Box 10"/>
          <p:cNvSpPr txBox="1">
            <a:spLocks noChangeArrowheads="1"/>
          </p:cNvSpPr>
          <p:nvPr/>
        </p:nvSpPr>
        <p:spPr bwMode="auto">
          <a:xfrm>
            <a:off x="6551092" y="1141114"/>
            <a:ext cx="1555750" cy="487686"/>
          </a:xfrm>
          <a:prstGeom prst="rect">
            <a:avLst/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n-US" sz="1400" b="1" dirty="0" smtClean="0">
                <a:solidFill>
                  <a:schemeClr val="bg1"/>
                </a:solidFill>
              </a:rPr>
              <a:t>Rapport </a:t>
            </a:r>
            <a:r>
              <a:rPr lang="en-US" sz="1400" b="1" dirty="0" err="1" smtClean="0">
                <a:solidFill>
                  <a:schemeClr val="bg1"/>
                </a:solidFill>
              </a:rPr>
              <a:t>d’audit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12331" name="Text Box 11"/>
          <p:cNvSpPr txBox="1">
            <a:spLocks noChangeArrowheads="1"/>
          </p:cNvSpPr>
          <p:nvPr/>
        </p:nvSpPr>
        <p:spPr bwMode="auto">
          <a:xfrm>
            <a:off x="1259954" y="2667272"/>
            <a:ext cx="4592638" cy="401638"/>
          </a:xfrm>
          <a:prstGeom prst="rect">
            <a:avLst/>
          </a:prstGeom>
          <a:solidFill>
            <a:srgbClr val="C00000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n-US" sz="1600" b="1" dirty="0" err="1" smtClean="0">
                <a:solidFill>
                  <a:schemeClr val="bg1"/>
                </a:solidFill>
              </a:rPr>
              <a:t>Ministre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2332" name="Text Box 12"/>
          <p:cNvSpPr txBox="1">
            <a:spLocks noChangeArrowheads="1"/>
          </p:cNvSpPr>
          <p:nvPr/>
        </p:nvSpPr>
        <p:spPr bwMode="auto">
          <a:xfrm>
            <a:off x="1328217" y="3789040"/>
            <a:ext cx="2092325" cy="576064"/>
          </a:xfrm>
          <a:prstGeom prst="rect">
            <a:avLst/>
          </a:prstGeom>
          <a:solidFill>
            <a:srgbClr val="C00000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1400" b="1" dirty="0" err="1" smtClean="0">
                <a:solidFill>
                  <a:schemeClr val="tx2">
                    <a:lumMod val="10000"/>
                  </a:schemeClr>
                </a:solidFill>
              </a:rPr>
              <a:t>Contrôle</a:t>
            </a:r>
            <a:r>
              <a:rPr lang="en-US" sz="1400" b="1" dirty="0" smtClean="0">
                <a:solidFill>
                  <a:schemeClr val="tx2">
                    <a:lumMod val="10000"/>
                  </a:schemeClr>
                </a:solidFill>
              </a:rPr>
              <a:t> interne de </a:t>
            </a:r>
            <a:r>
              <a:rPr lang="en-US" sz="1400" b="1" dirty="0" err="1" smtClean="0">
                <a:solidFill>
                  <a:schemeClr val="tx2">
                    <a:lumMod val="10000"/>
                  </a:schemeClr>
                </a:solidFill>
              </a:rPr>
              <a:t>gestion</a:t>
            </a:r>
            <a:endParaRPr lang="en-US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12333" name="Text Box 13"/>
          <p:cNvSpPr txBox="1">
            <a:spLocks noChangeArrowheads="1"/>
          </p:cNvSpPr>
          <p:nvPr/>
        </p:nvSpPr>
        <p:spPr bwMode="auto">
          <a:xfrm>
            <a:off x="4427984" y="3643585"/>
            <a:ext cx="1440483" cy="865187"/>
          </a:xfrm>
          <a:prstGeom prst="rect">
            <a:avLst/>
          </a:prstGeom>
          <a:solidFill>
            <a:srgbClr val="0F5494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1600" b="1" dirty="0" err="1" smtClean="0">
                <a:solidFill>
                  <a:schemeClr val="bg1"/>
                </a:solidFill>
              </a:rPr>
              <a:t>Comité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</a:rPr>
              <a:t>d’audit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2334" name="Text Box 14"/>
          <p:cNvSpPr txBox="1">
            <a:spLocks noChangeArrowheads="1"/>
          </p:cNvSpPr>
          <p:nvPr/>
        </p:nvSpPr>
        <p:spPr bwMode="auto">
          <a:xfrm>
            <a:off x="4283968" y="4725144"/>
            <a:ext cx="1557338" cy="504056"/>
          </a:xfrm>
          <a:prstGeom prst="rect">
            <a:avLst/>
          </a:prstGeom>
          <a:solidFill>
            <a:srgbClr val="A9A9A9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n-US" sz="1400" b="1" dirty="0" smtClean="0">
                <a:solidFill>
                  <a:schemeClr val="bg1"/>
                </a:solidFill>
              </a:rPr>
              <a:t>Rapport </a:t>
            </a:r>
            <a:r>
              <a:rPr lang="en-US" sz="1400" b="1" dirty="0" err="1" smtClean="0">
                <a:solidFill>
                  <a:schemeClr val="bg1"/>
                </a:solidFill>
              </a:rPr>
              <a:t>d’audit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12335" name="Text Box 15"/>
          <p:cNvSpPr txBox="1">
            <a:spLocks noChangeArrowheads="1"/>
          </p:cNvSpPr>
          <p:nvPr/>
        </p:nvSpPr>
        <p:spPr bwMode="auto">
          <a:xfrm>
            <a:off x="4572000" y="5429522"/>
            <a:ext cx="1336675" cy="592138"/>
          </a:xfrm>
          <a:prstGeom prst="rect">
            <a:avLst/>
          </a:prstGeom>
          <a:solidFill>
            <a:srgbClr val="C00000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n-US" sz="1600" b="1" dirty="0" err="1" smtClean="0">
                <a:solidFill>
                  <a:schemeClr val="bg1"/>
                </a:solidFill>
              </a:rPr>
              <a:t>Auditeur</a:t>
            </a:r>
            <a:r>
              <a:rPr lang="en-US" sz="1600" b="1" dirty="0" smtClean="0">
                <a:solidFill>
                  <a:schemeClr val="bg1"/>
                </a:solidFill>
              </a:rPr>
              <a:t> interne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2336" name="Text Box 16"/>
          <p:cNvSpPr txBox="1">
            <a:spLocks noChangeArrowheads="1"/>
          </p:cNvSpPr>
          <p:nvPr/>
        </p:nvSpPr>
        <p:spPr bwMode="auto">
          <a:xfrm>
            <a:off x="1259954" y="5732735"/>
            <a:ext cx="2160588" cy="465137"/>
          </a:xfrm>
          <a:prstGeom prst="rect">
            <a:avLst/>
          </a:prstGeom>
          <a:solidFill>
            <a:srgbClr val="C00000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1600" b="1" dirty="0" err="1" smtClean="0">
                <a:solidFill>
                  <a:schemeClr val="bg1"/>
                </a:solidFill>
              </a:rPr>
              <a:t>Fournisseurs</a:t>
            </a:r>
            <a:r>
              <a:rPr lang="en-US" sz="1600" b="1" dirty="0" smtClean="0">
                <a:solidFill>
                  <a:schemeClr val="bg1"/>
                </a:solidFill>
              </a:rPr>
              <a:t> de services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12337" name="Rectangle 17"/>
          <p:cNvSpPr>
            <a:spLocks noChangeArrowheads="1"/>
          </p:cNvSpPr>
          <p:nvPr/>
        </p:nvSpPr>
        <p:spPr bwMode="auto">
          <a:xfrm>
            <a:off x="899592" y="3500710"/>
            <a:ext cx="2808287" cy="3024187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  <a:prstDash val="sysDot"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en-GB"/>
          </a:p>
        </p:txBody>
      </p:sp>
      <p:sp>
        <p:nvSpPr>
          <p:cNvPr id="312338" name="Rectangle 18"/>
          <p:cNvSpPr>
            <a:spLocks noChangeArrowheads="1"/>
          </p:cNvSpPr>
          <p:nvPr/>
        </p:nvSpPr>
        <p:spPr bwMode="auto">
          <a:xfrm>
            <a:off x="1164704" y="2567260"/>
            <a:ext cx="4795838" cy="4102100"/>
          </a:xfrm>
          <a:prstGeom prst="rect">
            <a:avLst/>
          </a:prstGeom>
          <a:noFill/>
          <a:ln w="76200" cap="rnd">
            <a:solidFill>
              <a:srgbClr val="00B05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39" name="Line 19"/>
          <p:cNvSpPr>
            <a:spLocks noChangeShapeType="1"/>
          </p:cNvSpPr>
          <p:nvPr/>
        </p:nvSpPr>
        <p:spPr bwMode="auto">
          <a:xfrm>
            <a:off x="5868467" y="4076972"/>
            <a:ext cx="1439862" cy="0"/>
          </a:xfrm>
          <a:prstGeom prst="line">
            <a:avLst/>
          </a:prstGeom>
          <a:noFill/>
          <a:ln w="38100">
            <a:solidFill>
              <a:schemeClr val="folHlink"/>
            </a:solidFill>
            <a:prstDash val="lgDash"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endParaRPr lang="en-GB"/>
          </a:p>
        </p:txBody>
      </p:sp>
      <p:sp>
        <p:nvSpPr>
          <p:cNvPr id="312340" name="Line 20"/>
          <p:cNvSpPr>
            <a:spLocks noChangeShapeType="1"/>
          </p:cNvSpPr>
          <p:nvPr/>
        </p:nvSpPr>
        <p:spPr bwMode="auto">
          <a:xfrm flipV="1">
            <a:off x="7381354" y="2276747"/>
            <a:ext cx="0" cy="1800225"/>
          </a:xfrm>
          <a:prstGeom prst="line">
            <a:avLst/>
          </a:prstGeom>
          <a:noFill/>
          <a:ln w="38100">
            <a:solidFill>
              <a:schemeClr val="folHlink"/>
            </a:solidFill>
            <a:prstDash val="lgDash"/>
            <a:round/>
            <a:headEnd/>
            <a:tailEnd type="triangle" w="med" len="med"/>
          </a:ln>
          <a:effectLst/>
        </p:spPr>
        <p:txBody>
          <a:bodyPr wrap="none" lIns="0" tIns="0" rIns="0" bIns="0">
            <a:spAutoFit/>
          </a:bodyPr>
          <a:lstStyle/>
          <a:p>
            <a:endParaRPr lang="en-GB"/>
          </a:p>
        </p:txBody>
      </p:sp>
      <p:sp>
        <p:nvSpPr>
          <p:cNvPr id="312341" name="AutoShape 21"/>
          <p:cNvSpPr>
            <a:spLocks noChangeArrowheads="1"/>
          </p:cNvSpPr>
          <p:nvPr/>
        </p:nvSpPr>
        <p:spPr bwMode="auto">
          <a:xfrm>
            <a:off x="7281342" y="1636985"/>
            <a:ext cx="128587" cy="142875"/>
          </a:xfrm>
          <a:prstGeom prst="upArrow">
            <a:avLst>
              <a:gd name="adj1" fmla="val 50000"/>
              <a:gd name="adj2" fmla="val 27778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42" name="AutoShape 22"/>
          <p:cNvSpPr>
            <a:spLocks noChangeArrowheads="1"/>
          </p:cNvSpPr>
          <p:nvPr/>
        </p:nvSpPr>
        <p:spPr bwMode="auto">
          <a:xfrm>
            <a:off x="7236296" y="1052736"/>
            <a:ext cx="128587" cy="166687"/>
          </a:xfrm>
          <a:prstGeom prst="upArrow">
            <a:avLst>
              <a:gd name="adj1" fmla="val 50000"/>
              <a:gd name="adj2" fmla="val 32407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43" name="AutoShape 23"/>
          <p:cNvSpPr>
            <a:spLocks noChangeArrowheads="1"/>
          </p:cNvSpPr>
          <p:nvPr/>
        </p:nvSpPr>
        <p:spPr bwMode="auto">
          <a:xfrm>
            <a:off x="3406254" y="1046435"/>
            <a:ext cx="142875" cy="500062"/>
          </a:xfrm>
          <a:prstGeom prst="upArrow">
            <a:avLst>
              <a:gd name="adj1" fmla="val 50000"/>
              <a:gd name="adj2" fmla="val 87500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44" name="AutoShape 24"/>
          <p:cNvSpPr>
            <a:spLocks noChangeArrowheads="1"/>
          </p:cNvSpPr>
          <p:nvPr/>
        </p:nvSpPr>
        <p:spPr bwMode="auto">
          <a:xfrm>
            <a:off x="3420542" y="2216422"/>
            <a:ext cx="128587" cy="350838"/>
          </a:xfrm>
          <a:prstGeom prst="upArrow">
            <a:avLst>
              <a:gd name="adj1" fmla="val 50000"/>
              <a:gd name="adj2" fmla="val 68210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45" name="AutoShape 25"/>
          <p:cNvSpPr>
            <a:spLocks noChangeArrowheads="1"/>
          </p:cNvSpPr>
          <p:nvPr/>
        </p:nvSpPr>
        <p:spPr bwMode="auto">
          <a:xfrm rot="-10800000">
            <a:off x="1929879" y="1059135"/>
            <a:ext cx="128588" cy="487362"/>
          </a:xfrm>
          <a:prstGeom prst="upArrow">
            <a:avLst>
              <a:gd name="adj1" fmla="val 50000"/>
              <a:gd name="adj2" fmla="val 94753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46" name="AutoShape 26"/>
          <p:cNvSpPr>
            <a:spLocks noChangeArrowheads="1"/>
          </p:cNvSpPr>
          <p:nvPr/>
        </p:nvSpPr>
        <p:spPr bwMode="auto">
          <a:xfrm rot="-10800000">
            <a:off x="1929879" y="2216422"/>
            <a:ext cx="128588" cy="350838"/>
          </a:xfrm>
          <a:prstGeom prst="upArrow">
            <a:avLst>
              <a:gd name="adj1" fmla="val 50000"/>
              <a:gd name="adj2" fmla="val 68210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47" name="AutoShape 27"/>
          <p:cNvSpPr>
            <a:spLocks noChangeArrowheads="1"/>
          </p:cNvSpPr>
          <p:nvPr/>
        </p:nvSpPr>
        <p:spPr bwMode="auto">
          <a:xfrm rot="-10800000">
            <a:off x="1455217" y="3068910"/>
            <a:ext cx="93662" cy="792162"/>
          </a:xfrm>
          <a:prstGeom prst="upArrow">
            <a:avLst>
              <a:gd name="adj1" fmla="val 50000"/>
              <a:gd name="adj2" fmla="val 211442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48" name="AutoShape 28"/>
          <p:cNvSpPr>
            <a:spLocks noChangeArrowheads="1"/>
          </p:cNvSpPr>
          <p:nvPr/>
        </p:nvSpPr>
        <p:spPr bwMode="auto">
          <a:xfrm>
            <a:off x="3004617" y="3068910"/>
            <a:ext cx="128587" cy="792162"/>
          </a:xfrm>
          <a:prstGeom prst="upArrow">
            <a:avLst>
              <a:gd name="adj1" fmla="val 50000"/>
              <a:gd name="adj2" fmla="val 154013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49" name="AutoShape 29"/>
          <p:cNvSpPr>
            <a:spLocks noChangeArrowheads="1"/>
          </p:cNvSpPr>
          <p:nvPr/>
        </p:nvSpPr>
        <p:spPr bwMode="auto">
          <a:xfrm rot="-10800000">
            <a:off x="1404417" y="4365897"/>
            <a:ext cx="180975" cy="1368425"/>
          </a:xfrm>
          <a:prstGeom prst="upArrow">
            <a:avLst>
              <a:gd name="adj1" fmla="val 50000"/>
              <a:gd name="adj2" fmla="val 189035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50" name="AutoShape 30"/>
          <p:cNvSpPr>
            <a:spLocks noChangeArrowheads="1"/>
          </p:cNvSpPr>
          <p:nvPr/>
        </p:nvSpPr>
        <p:spPr bwMode="auto">
          <a:xfrm>
            <a:off x="2988742" y="4365897"/>
            <a:ext cx="174625" cy="1366838"/>
          </a:xfrm>
          <a:prstGeom prst="upArrow">
            <a:avLst>
              <a:gd name="adj1" fmla="val 50000"/>
              <a:gd name="adj2" fmla="val 195682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51" name="AutoShape 31"/>
          <p:cNvSpPr>
            <a:spLocks noChangeArrowheads="1"/>
          </p:cNvSpPr>
          <p:nvPr/>
        </p:nvSpPr>
        <p:spPr bwMode="auto">
          <a:xfrm rot="-5400000">
            <a:off x="3888854" y="3537223"/>
            <a:ext cx="142875" cy="1079500"/>
          </a:xfrm>
          <a:prstGeom prst="upArrow">
            <a:avLst>
              <a:gd name="adj1" fmla="val 50000"/>
              <a:gd name="adj2" fmla="val 188889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52" name="AutoShape 32"/>
          <p:cNvSpPr>
            <a:spLocks noChangeArrowheads="1"/>
          </p:cNvSpPr>
          <p:nvPr/>
        </p:nvSpPr>
        <p:spPr bwMode="auto">
          <a:xfrm>
            <a:off x="5163617" y="4540522"/>
            <a:ext cx="128587" cy="257175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53" name="AutoShape 33"/>
          <p:cNvSpPr>
            <a:spLocks noChangeArrowheads="1"/>
          </p:cNvSpPr>
          <p:nvPr/>
        </p:nvSpPr>
        <p:spPr bwMode="auto">
          <a:xfrm>
            <a:off x="5148064" y="5228480"/>
            <a:ext cx="128265" cy="216744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A9A9A9"/>
          </a:solidFill>
          <a:ln w="9525">
            <a:solidFill>
              <a:srgbClr val="A9A9A9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54" name="AutoShape 34"/>
          <p:cNvSpPr>
            <a:spLocks noChangeArrowheads="1"/>
          </p:cNvSpPr>
          <p:nvPr/>
        </p:nvSpPr>
        <p:spPr bwMode="auto">
          <a:xfrm>
            <a:off x="3707904" y="5445224"/>
            <a:ext cx="782638" cy="582613"/>
          </a:xfrm>
          <a:prstGeom prst="leftRightArrow">
            <a:avLst>
              <a:gd name="adj1" fmla="val 50000"/>
              <a:gd name="adj2" fmla="val 26866"/>
            </a:avLst>
          </a:prstGeom>
          <a:noFill/>
          <a:ln w="38100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12355" name="Text Box 35"/>
          <p:cNvSpPr txBox="1">
            <a:spLocks noChangeArrowheads="1"/>
          </p:cNvSpPr>
          <p:nvPr/>
        </p:nvSpPr>
        <p:spPr bwMode="auto">
          <a:xfrm>
            <a:off x="2626633" y="4508772"/>
            <a:ext cx="246221" cy="106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lIns="0" tIns="0" rIns="0" bIns="0">
            <a:spAutoFit/>
          </a:bodyPr>
          <a:lstStyle/>
          <a:p>
            <a:pPr algn="l" eaLnBrk="0" hangingPunct="0"/>
            <a:r>
              <a:rPr lang="nl-NL" sz="1600" b="1" dirty="0" err="1"/>
              <a:t>Informatiion</a:t>
            </a:r>
            <a:endParaRPr lang="nl-NL" sz="1600" b="1" dirty="0"/>
          </a:p>
        </p:txBody>
      </p:sp>
      <p:sp>
        <p:nvSpPr>
          <p:cNvPr id="312356" name="Text Box 36"/>
          <p:cNvSpPr txBox="1">
            <a:spLocks noChangeArrowheads="1"/>
          </p:cNvSpPr>
          <p:nvPr/>
        </p:nvSpPr>
        <p:spPr bwMode="auto">
          <a:xfrm>
            <a:off x="1690008" y="4581797"/>
            <a:ext cx="246221" cy="95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 lIns="0" tIns="0" rIns="0" bIns="0">
            <a:spAutoFit/>
          </a:bodyPr>
          <a:lstStyle/>
          <a:p>
            <a:pPr algn="l" eaLnBrk="0" hangingPunct="0"/>
            <a:r>
              <a:rPr lang="nl-NL" sz="1600" b="1" dirty="0" err="1" smtClean="0"/>
              <a:t>Mesures</a:t>
            </a:r>
            <a:endParaRPr lang="nl-NL" sz="1600" b="1" dirty="0"/>
          </a:p>
        </p:txBody>
      </p:sp>
      <p:sp>
        <p:nvSpPr>
          <p:cNvPr id="312357" name="AutoShape 37"/>
          <p:cNvSpPr>
            <a:spLocks noChangeArrowheads="1"/>
          </p:cNvSpPr>
          <p:nvPr/>
        </p:nvSpPr>
        <p:spPr bwMode="auto">
          <a:xfrm rot="10800000">
            <a:off x="4284142" y="1700485"/>
            <a:ext cx="1368425" cy="936625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noFill/>
          <a:ln w="38100">
            <a:solidFill>
              <a:schemeClr val="hlink"/>
            </a:solidFill>
            <a:prstDash val="sysDot"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endParaRPr lang="en-GB"/>
          </a:p>
        </p:txBody>
      </p:sp>
      <p:sp>
        <p:nvSpPr>
          <p:cNvPr id="312358" name="Text Box 38"/>
          <p:cNvSpPr txBox="1">
            <a:spLocks noChangeArrowheads="1"/>
          </p:cNvSpPr>
          <p:nvPr/>
        </p:nvSpPr>
        <p:spPr bwMode="auto">
          <a:xfrm>
            <a:off x="4572000" y="1844824"/>
            <a:ext cx="9064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n-US" sz="1400" b="1" dirty="0"/>
              <a:t>A</a:t>
            </a:r>
            <a:r>
              <a:rPr lang="en-US" sz="1400" b="1" dirty="0" smtClean="0"/>
              <a:t>udit</a:t>
            </a:r>
            <a:endParaRPr lang="en-US" sz="1400" b="1" dirty="0"/>
          </a:p>
        </p:txBody>
      </p:sp>
      <p:sp>
        <p:nvSpPr>
          <p:cNvPr id="312361" name="Text Box 41"/>
          <p:cNvSpPr txBox="1">
            <a:spLocks noChangeArrowheads="1"/>
          </p:cNvSpPr>
          <p:nvPr/>
        </p:nvSpPr>
        <p:spPr bwMode="auto">
          <a:xfrm>
            <a:off x="3707904" y="5589240"/>
            <a:ext cx="719137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/>
            <a:r>
              <a:rPr lang="en-US" sz="1300" b="1" dirty="0"/>
              <a:t>A</a:t>
            </a:r>
            <a:r>
              <a:rPr lang="en-US" sz="1300" b="1" dirty="0" smtClean="0"/>
              <a:t>udit</a:t>
            </a:r>
            <a:endParaRPr lang="en-US" sz="1300" b="1" dirty="0"/>
          </a:p>
        </p:txBody>
      </p:sp>
      <p:sp>
        <p:nvSpPr>
          <p:cNvPr id="3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37B83C0C-BC65-4367-9B8A-060D4801009D}" type="slidenum">
              <a:rPr lang="en-GB" smtClean="0">
                <a:solidFill>
                  <a:srgbClr val="0F5494"/>
                </a:solidFill>
              </a:rPr>
              <a:pPr/>
              <a:t>12</a:t>
            </a:fld>
            <a:endParaRPr lang="en-GB" dirty="0">
              <a:solidFill>
                <a:srgbClr val="0F5494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936625"/>
          </a:xfrm>
        </p:spPr>
        <p:txBody>
          <a:bodyPr/>
          <a:lstStyle/>
          <a:p>
            <a:pPr indent="-457200" algn="ctr"/>
            <a:r>
              <a:rPr lang="fr-FR" sz="2400" noProof="0" dirty="0" smtClean="0"/>
              <a:t>3) Identification de la base de référence et des objectifs à moyen terme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229600" cy="2786082"/>
          </a:xfrm>
        </p:spPr>
        <p:txBody>
          <a:bodyPr/>
          <a:lstStyle/>
          <a:p>
            <a:pPr marL="358775" indent="-457200" algn="ctr">
              <a:spcBef>
                <a:spcPct val="0"/>
              </a:spcBef>
              <a:buClrTx/>
              <a:buNone/>
            </a:pPr>
            <a:endParaRPr lang="fr-FR" b="1" noProof="0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Fondée sur l’analyse des faiblesses (chapitre 2)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Doit identifier les principales faiblesses qui peuvent être abordées par le programme d’AB</a:t>
            </a:r>
            <a:endParaRPr lang="fr-FR" sz="1800" noProof="0" dirty="0" smtClean="0"/>
          </a:p>
          <a:p>
            <a:pPr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Doit être utilisée pour identifier </a:t>
            </a:r>
            <a:r>
              <a:rPr lang="fr-FR" sz="1800" i="0" dirty="0" smtClean="0"/>
              <a:t>des mesures associées de </a:t>
            </a:r>
            <a:r>
              <a:rPr lang="fr-FR" sz="1800" i="0" noProof="0" dirty="0" smtClean="0"/>
              <a:t> développement des capacités.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Doit identifier des objectifs de réforme réalistes en fonction desquels seront mesurés les progrès durant la mise en œuvre.</a:t>
            </a:r>
          </a:p>
          <a:p>
            <a:pPr marL="457200" indent="-457200">
              <a:buClrTx/>
              <a:buNone/>
            </a:pPr>
            <a:endParaRPr lang="fr-FR" sz="1000" noProof="0" dirty="0" smtClean="0"/>
          </a:p>
          <a:p>
            <a:pPr marL="457200" indent="-457200">
              <a:buClrTx/>
              <a:buNone/>
            </a:pPr>
            <a:r>
              <a:rPr lang="fr-FR" sz="1800" noProof="0" dirty="0" smtClean="0"/>
              <a:t>Utiliser le </a:t>
            </a:r>
            <a:r>
              <a:rPr lang="fr-FR" sz="1800" noProof="0" dirty="0" smtClean="0"/>
              <a:t>tableau annexe 6 pp 128):</a:t>
            </a:r>
            <a:endParaRPr lang="fr-FR" sz="1800" noProof="0" dirty="0" smtClean="0"/>
          </a:p>
          <a:p>
            <a:pPr marL="457200" indent="-457200">
              <a:buClrTx/>
              <a:buNone/>
            </a:pPr>
            <a:endParaRPr lang="fr-FR" sz="1800" noProof="0" dirty="0" smtClean="0"/>
          </a:p>
          <a:p>
            <a:pPr marL="457200" indent="-457200">
              <a:buClrTx/>
              <a:buNone/>
            </a:pPr>
            <a:endParaRPr lang="fr-FR" sz="1800" b="0" i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>
                <a:solidFill>
                  <a:srgbClr val="0F5494"/>
                </a:solidFill>
              </a:rPr>
              <a:pPr/>
              <a:t>13</a:t>
            </a:fld>
            <a:endParaRPr lang="en-GB" dirty="0">
              <a:solidFill>
                <a:srgbClr val="0F5494"/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4857761"/>
            <a:ext cx="9001188" cy="157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124744"/>
            <a:ext cx="8229600" cy="597675"/>
          </a:xfrm>
        </p:spPr>
        <p:txBody>
          <a:bodyPr/>
          <a:lstStyle/>
          <a:p>
            <a:pPr indent="-457200" algn="ctr"/>
            <a:r>
              <a:rPr lang="fr-FR" sz="2400" noProof="0" dirty="0" smtClean="0"/>
              <a:t>Points à retenir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95046"/>
            <a:ext cx="8229600" cy="5062954"/>
          </a:xfrm>
        </p:spPr>
        <p:txBody>
          <a:bodyPr/>
          <a:lstStyle/>
          <a:p>
            <a:pPr marL="450850" indent="-45085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Si la proposition budgétaire de l’exécutif et le rapport de clôture d’exercice ou le rapport d’audit ne sont pas publiés, les attentes en matière de réforme à moyen terme </a:t>
            </a:r>
            <a:r>
              <a:rPr lang="fr-FR" sz="1800" b="1" i="0" noProof="0" dirty="0" smtClean="0"/>
              <a:t>doivent </a:t>
            </a:r>
            <a:r>
              <a:rPr lang="fr-FR" sz="1800" i="0" noProof="0" dirty="0" smtClean="0"/>
              <a:t>en tenir compte</a:t>
            </a:r>
          </a:p>
          <a:p>
            <a:pPr marL="450850" indent="-450850">
              <a:buClrTx/>
              <a:buNone/>
            </a:pPr>
            <a:endParaRPr lang="fr-FR" sz="1000" i="0" noProof="0" dirty="0" smtClean="0"/>
          </a:p>
          <a:p>
            <a:pPr marL="450850" indent="-450850">
              <a:buClrTx/>
              <a:buNone/>
            </a:pPr>
            <a:r>
              <a:rPr lang="fr-FR" sz="1800" i="0" noProof="0" dirty="0" smtClean="0"/>
              <a:t>	Davantage de souplesse pour les programmes de courte durée (&lt; 3 ans) et les PEID/TOM</a:t>
            </a:r>
          </a:p>
          <a:p>
            <a:pPr marL="450850" indent="-450850">
              <a:buClrTx/>
              <a:buNone/>
            </a:pPr>
            <a:endParaRPr lang="fr-FR" sz="1000" i="0" noProof="0" dirty="0" smtClean="0"/>
          </a:p>
          <a:p>
            <a:pPr marL="450850" indent="-45085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Plus le système est transparent à la base, plus les attentes à moyen terme seront modérées: le suivi s’attachera davantage à vérifier qu’il n’y a pas de détérioration</a:t>
            </a:r>
          </a:p>
          <a:p>
            <a:pPr marL="450850" indent="-450850">
              <a:buClrTx/>
              <a:buFont typeface="Wingdings" pitchFamily="2" charset="2"/>
              <a:buChar char="§"/>
            </a:pPr>
            <a:endParaRPr lang="fr-FR" sz="1000" i="0" noProof="0" dirty="0" smtClean="0"/>
          </a:p>
          <a:p>
            <a:pPr marL="457200" indent="-45720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Mentionner la manière dont les objectifs seront soutenus et par quels moyens: dialogue politique, conditions pour un décaissement à tranche variable, approche budgétaire participative, mesures de développement des capacités</a:t>
            </a:r>
          </a:p>
          <a:p>
            <a:pPr marL="457200" indent="-457200">
              <a:buClrTx/>
              <a:buFont typeface="Wingdings" pitchFamily="2" charset="2"/>
              <a:buChar char="§"/>
            </a:pPr>
            <a:endParaRPr lang="fr-FR" sz="1000" i="0" noProof="0" dirty="0" smtClean="0"/>
          </a:p>
          <a:p>
            <a:pPr marL="457200" indent="-45720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Adapter les attentes en matière de réforme aux circonstances du pays</a:t>
            </a:r>
          </a:p>
          <a:p>
            <a:pPr marL="457200" indent="-457200">
              <a:buClrTx/>
              <a:buNone/>
            </a:pPr>
            <a:endParaRPr lang="fr-FR" sz="1800" b="0" i="0" noProof="0" dirty="0" smtClean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>
                <a:solidFill>
                  <a:srgbClr val="0F5494"/>
                </a:solidFill>
              </a:rPr>
              <a:pPr/>
              <a:t>14</a:t>
            </a:fld>
            <a:endParaRPr lang="en-GB" dirty="0">
              <a:solidFill>
                <a:srgbClr val="0F54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67544" y="4005064"/>
            <a:ext cx="8145463" cy="936104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 smtClean="0"/>
              <a:t>Plan du module </a:t>
            </a:r>
            <a:r>
              <a:rPr lang="fr-FR" noProof="0" dirty="0" smtClean="0"/>
              <a:t>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348880"/>
            <a:ext cx="8393016" cy="3529013"/>
          </a:xfrm>
        </p:spPr>
        <p:txBody>
          <a:bodyPr/>
          <a:lstStyle/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Pourquoi ce nouveau critère d’éligibilité ?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Préparation du document pour l’approbation du programme (supplément à la Fiche d’action)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b="1" i="0" dirty="0" smtClean="0">
                <a:solidFill>
                  <a:srgbClr val="C00000"/>
                </a:solidFill>
              </a:rPr>
              <a:t>Préparation du dossier de paiement pour le </a:t>
            </a:r>
            <a:r>
              <a:rPr lang="fr-FR" b="1" i="0" dirty="0" smtClean="0">
                <a:solidFill>
                  <a:srgbClr val="C00000"/>
                </a:solidFill>
              </a:rPr>
              <a:t>programme: éligibilité durant la mise en œuvre</a:t>
            </a:r>
            <a:endParaRPr lang="fr-FR" b="1" i="0" dirty="0" smtClean="0">
              <a:solidFill>
                <a:srgbClr val="C00000"/>
              </a:solidFill>
            </a:endParaRPr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256584"/>
          </a:xfrm>
        </p:spPr>
        <p:txBody>
          <a:bodyPr/>
          <a:lstStyle/>
          <a:p>
            <a:pPr marL="457200" indent="-457200">
              <a:buClrTx/>
              <a:buAutoNum type="arabicParenR"/>
            </a:pPr>
            <a:r>
              <a:rPr lang="fr-FR" sz="2000" b="1" dirty="0" smtClean="0"/>
              <a:t>Évaluation du point d’entrée</a:t>
            </a:r>
          </a:p>
          <a:p>
            <a:pPr marL="457200" indent="-457200">
              <a:buClrTx/>
              <a:buNone/>
            </a:pPr>
            <a:r>
              <a:rPr lang="fr-FR" sz="2000" b="1" dirty="0" smtClean="0"/>
              <a:t>	</a:t>
            </a:r>
            <a:r>
              <a:rPr lang="fr-FR" sz="2000" dirty="0" smtClean="0"/>
              <a:t>Identique à l’approbation du programme </a:t>
            </a:r>
          </a:p>
          <a:p>
            <a:pPr marL="457200" indent="-457200">
              <a:buClrTx/>
              <a:buNone/>
            </a:pPr>
            <a:endParaRPr lang="fr-FR" sz="2000" dirty="0" smtClean="0"/>
          </a:p>
          <a:p>
            <a:pPr marL="457200" indent="-457200">
              <a:buClrTx/>
              <a:buNone/>
            </a:pPr>
            <a:r>
              <a:rPr lang="fr-FR" sz="2000" b="1" dirty="0" smtClean="0"/>
              <a:t>2) Évaluation des </a:t>
            </a:r>
            <a:r>
              <a:rPr lang="fr-FR" sz="2000" b="1" dirty="0" smtClean="0"/>
              <a:t>progrès</a:t>
            </a:r>
            <a:endParaRPr lang="fr-FR" sz="2000" b="1" dirty="0" smtClean="0"/>
          </a:p>
          <a:p>
            <a:pPr marL="457200" indent="-457200">
              <a:buClrTx/>
              <a:buFont typeface="Wingdings" pitchFamily="2" charset="2"/>
              <a:buChar char="§"/>
            </a:pPr>
            <a:r>
              <a:rPr lang="fr-FR" sz="2000" dirty="0" smtClean="0"/>
              <a:t>Fournir un bref résumé mis à jour des données internationales disponibles (PEFA, IBO, ..)</a:t>
            </a:r>
          </a:p>
          <a:p>
            <a:pPr marL="457200" indent="-457200">
              <a:buClrTx/>
              <a:buFont typeface="Wingdings" pitchFamily="2" charset="2"/>
              <a:buChar char="§"/>
            </a:pPr>
            <a:r>
              <a:rPr lang="fr-FR" sz="2000" dirty="0" smtClean="0"/>
              <a:t>Utiliser le tableau réalisé à l’étape d’approbation du programme faisant état des faiblesses et des attentes en matière de réforme et décrire les </a:t>
            </a:r>
            <a:r>
              <a:rPr lang="fr-FR" sz="2000" dirty="0" smtClean="0"/>
              <a:t>évolutions</a:t>
            </a:r>
            <a:endParaRPr lang="en-GB" sz="1400" b="1" i="0" dirty="0" smtClean="0">
              <a:latin typeface="+mj-lt"/>
              <a:ea typeface="+mj-ea"/>
              <a:cs typeface="+mj-cs"/>
            </a:endParaRPr>
          </a:p>
          <a:p>
            <a:pPr>
              <a:buNone/>
            </a:pPr>
            <a:endParaRPr lang="en-GB" sz="1400" b="1" i="0" dirty="0" smtClean="0">
              <a:latin typeface="+mj-lt"/>
              <a:ea typeface="+mj-ea"/>
              <a:cs typeface="+mj-cs"/>
            </a:endParaRPr>
          </a:p>
          <a:p>
            <a:pPr>
              <a:buNone/>
            </a:pPr>
            <a:endParaRPr lang="en-GB" sz="1400" b="1" i="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11562" y="4869160"/>
          <a:ext cx="8208912" cy="1794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368152"/>
                <a:gridCol w="1368152"/>
                <a:gridCol w="1368152"/>
                <a:gridCol w="1368152"/>
                <a:gridCol w="1368152"/>
              </a:tblGrid>
              <a:tr h="939895"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Doc budgétaire clés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Produits (O/N)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Publiés (date, site internet)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Ponctualité de la publication (O/N)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Exhaustivité &amp; qualité (narratif pour les éléments clés)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414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9414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737138"/>
          </a:xfrm>
        </p:spPr>
        <p:txBody>
          <a:bodyPr/>
          <a:lstStyle/>
          <a:p>
            <a:pPr marL="457200" indent="-457200">
              <a:buClrTx/>
              <a:buNone/>
            </a:pPr>
            <a:endParaRPr lang="fr-FR" sz="1800" i="0" noProof="0" dirty="0" smtClean="0"/>
          </a:p>
          <a:p>
            <a:pPr marL="0" indent="-457200">
              <a:buClrTx/>
              <a:buFont typeface="Wingdings" pitchFamily="2" charset="2"/>
              <a:buChar char="Ø"/>
            </a:pPr>
            <a:r>
              <a:rPr lang="fr-FR" i="0" noProof="0" dirty="0" smtClean="0"/>
              <a:t>Présenter une </a:t>
            </a:r>
            <a:r>
              <a:rPr lang="fr-FR" b="1" i="0" noProof="0" dirty="0" smtClean="0"/>
              <a:t>conclusion</a:t>
            </a:r>
            <a:r>
              <a:rPr lang="fr-FR" i="0" noProof="0" dirty="0" smtClean="0"/>
              <a:t> sur le maintien de l’éligibilité: compte-rendu reflétant la confirmation du point d’entrée et les progrès concernant les attentes en matière de réforme</a:t>
            </a:r>
            <a:r>
              <a:rPr lang="fr-FR" i="0" noProof="0" dirty="0" smtClean="0"/>
              <a:t>.</a:t>
            </a:r>
          </a:p>
          <a:p>
            <a:pPr marL="0" indent="-457200">
              <a:buClrTx/>
              <a:buFont typeface="Wingdings" pitchFamily="2" charset="2"/>
              <a:buChar char="Ø"/>
            </a:pPr>
            <a:endParaRPr lang="fr-FR" i="0" dirty="0" smtClean="0"/>
          </a:p>
          <a:p>
            <a:pPr marL="0" indent="-457200">
              <a:buClrTx/>
              <a:buFont typeface="Wingdings" pitchFamily="2" charset="2"/>
              <a:buChar char="Ø"/>
            </a:pPr>
            <a:r>
              <a:rPr lang="fr-FR" i="0" dirty="0" smtClean="0"/>
              <a:t>Rappel: ces réformes prennent du temps à se matérialiser – pas de démonstration de progrès annuels mais plutôt de progrès par rapport à une situation de références/attentes sur des réformes de moyen terme.  </a:t>
            </a:r>
            <a:endParaRPr lang="fr-FR" i="0" noProof="0" dirty="0" smtClean="0"/>
          </a:p>
          <a:p>
            <a:pPr marL="457200" indent="-457200">
              <a:buClrTx/>
              <a:buNone/>
            </a:pPr>
            <a:endParaRPr lang="fr-FR" sz="1600" i="0" noProof="0" dirty="0" smtClean="0">
              <a:solidFill>
                <a:srgbClr val="002060"/>
              </a:solidFill>
            </a:endParaRPr>
          </a:p>
          <a:p>
            <a:pPr marL="457200" indent="-457200">
              <a:buClrTx/>
              <a:buNone/>
            </a:pPr>
            <a:r>
              <a:rPr lang="fr-FR" sz="1600" b="1" i="0" noProof="0" dirty="0" smtClean="0">
                <a:solidFill>
                  <a:srgbClr val="002060"/>
                </a:solidFill>
              </a:rPr>
              <a:t>	</a:t>
            </a:r>
            <a:endParaRPr lang="fr-FR" sz="1800" b="0" i="0" noProof="0" dirty="0" smtClean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>
                <a:solidFill>
                  <a:srgbClr val="0F5494"/>
                </a:solidFill>
              </a:rPr>
              <a:pPr/>
              <a:t>17</a:t>
            </a:fld>
            <a:endParaRPr lang="en-GB" dirty="0">
              <a:solidFill>
                <a:srgbClr val="0F54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988840"/>
            <a:ext cx="8229600" cy="3529013"/>
          </a:xfrm>
        </p:spPr>
        <p:txBody>
          <a:bodyPr/>
          <a:lstStyle/>
          <a:p>
            <a:pPr algn="ctr" eaLnBrk="1" hangingPunct="1"/>
            <a:endParaRPr lang="en-US" b="1" dirty="0" smtClean="0"/>
          </a:p>
          <a:p>
            <a:pPr algn="ctr" eaLnBrk="1" hangingPunct="1"/>
            <a:endParaRPr lang="en-US" b="1" dirty="0" smtClean="0"/>
          </a:p>
          <a:p>
            <a:pPr algn="ctr" eaLnBrk="1" hangingPunct="1"/>
            <a:endParaRPr lang="en-US" b="1" dirty="0" smtClean="0"/>
          </a:p>
          <a:p>
            <a:pPr algn="ctr" eaLnBrk="1" hangingPunct="1"/>
            <a:r>
              <a:rPr lang="en-US" b="1" dirty="0" smtClean="0"/>
              <a:t>Merci de </a:t>
            </a:r>
            <a:r>
              <a:rPr lang="en-US" b="1" dirty="0" err="1" smtClean="0"/>
              <a:t>votre</a:t>
            </a:r>
            <a:r>
              <a:rPr lang="en-US" b="1" dirty="0" smtClean="0"/>
              <a:t> attention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6BDB3CDC-5F34-4A9C-B0A8-C490CF2EE20F}" type="slidenum">
              <a:rPr lang="en-GB" sz="1400" smtClean="0">
                <a:solidFill>
                  <a:schemeClr val="tx1"/>
                </a:solidFill>
                <a:latin typeface="Arial" charset="0"/>
              </a:rPr>
              <a:pPr eaLnBrk="1" hangingPunct="1"/>
              <a:t>18</a:t>
            </a:fld>
            <a:endParaRPr lang="en-GB" sz="140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95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95536" y="2204864"/>
            <a:ext cx="8145463" cy="760413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 smtClean="0"/>
              <a:t>Plan du module </a:t>
            </a:r>
            <a:r>
              <a:rPr lang="fr-FR" noProof="0" dirty="0" smtClean="0"/>
              <a:t>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348880"/>
            <a:ext cx="8393016" cy="3529013"/>
          </a:xfrm>
        </p:spPr>
        <p:txBody>
          <a:bodyPr/>
          <a:lstStyle/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b="1" i="0" noProof="0" dirty="0" smtClean="0">
                <a:solidFill>
                  <a:srgbClr val="C00000"/>
                </a:solidFill>
              </a:rPr>
              <a:t>Pourquoi ce nouveau critère d’éligibilité ?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noProof="0" dirty="0" smtClean="0"/>
              <a:t>Préparation du document pour l’approbation du programme (supplément à la Fiche d’action)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noProof="0" dirty="0" smtClean="0"/>
              <a:t>Préparation du dossier de paiement pour le programme</a:t>
            </a:r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00108"/>
            <a:ext cx="8229600" cy="936625"/>
          </a:xfrm>
        </p:spPr>
        <p:txBody>
          <a:bodyPr/>
          <a:lstStyle/>
          <a:p>
            <a:r>
              <a:rPr lang="fr-FR" sz="2400" noProof="0" dirty="0" smtClean="0"/>
              <a:t>Transparence et contrôle du budget</a:t>
            </a:r>
            <a:endParaRPr lang="fr-FR" sz="2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667980"/>
          </a:xfrm>
        </p:spPr>
        <p:txBody>
          <a:bodyPr/>
          <a:lstStyle/>
          <a:p>
            <a:pPr>
              <a:buClrTx/>
              <a:buNone/>
            </a:pPr>
            <a:r>
              <a:rPr lang="fr-FR" sz="2000" b="1" i="0" noProof="0" dirty="0" smtClean="0">
                <a:solidFill>
                  <a:srgbClr val="C00000"/>
                </a:solidFill>
              </a:rPr>
              <a:t>Nouveau critère d’éligibilité</a:t>
            </a:r>
          </a:p>
          <a:p>
            <a:pPr>
              <a:buClrTx/>
              <a:buFont typeface="Wingdings" pitchFamily="2" charset="2"/>
              <a:buChar char="§"/>
            </a:pPr>
            <a:endParaRPr lang="fr-FR" sz="1800" i="0" noProof="0" dirty="0" smtClean="0">
              <a:solidFill>
                <a:srgbClr val="002060"/>
              </a:solidFill>
            </a:endParaRPr>
          </a:p>
          <a:p>
            <a:pPr marL="0" indent="0">
              <a:buClrTx/>
              <a:buNone/>
            </a:pPr>
            <a:r>
              <a:rPr lang="fr-FR" sz="1800" i="0" noProof="0" dirty="0" smtClean="0"/>
              <a:t>Définition: la transparence budgétaire est la divulgation intégrale de toutes les informations budgétaires pertinentes en temps opportun et de manière systématique.</a:t>
            </a:r>
          </a:p>
          <a:p>
            <a:pPr>
              <a:buClrTx/>
              <a:buNone/>
            </a:pPr>
            <a:endParaRPr lang="fr-FR" sz="1800" i="0" noProof="0" dirty="0" smtClean="0"/>
          </a:p>
          <a:p>
            <a:pPr>
              <a:buClrTx/>
              <a:buNone/>
            </a:pPr>
            <a:r>
              <a:rPr lang="fr-FR" sz="1800" i="0" noProof="0" dirty="0" smtClean="0"/>
              <a:t>Pourquoi est-ce important pour l’AB ?</a:t>
            </a:r>
          </a:p>
          <a:p>
            <a:pPr>
              <a:buClrTx/>
              <a:buNone/>
            </a:pPr>
            <a:endParaRPr lang="fr-FR" sz="1800" i="0" noProof="0" dirty="0" smtClean="0"/>
          </a:p>
          <a:p>
            <a:pPr lvl="1">
              <a:buClrTx/>
              <a:buFont typeface="Wingdings" pitchFamily="2" charset="2"/>
              <a:buChar char="ü"/>
            </a:pPr>
            <a:r>
              <a:rPr lang="fr-FR" sz="1600" b="0" i="0" noProof="0" dirty="0" smtClean="0"/>
              <a:t>Élément clé de </a:t>
            </a:r>
            <a:r>
              <a:rPr lang="fr-FR" sz="1600" i="0" noProof="0" dirty="0" smtClean="0"/>
              <a:t>bonne gouvernance</a:t>
            </a:r>
            <a:r>
              <a:rPr lang="fr-FR" sz="1600" b="0" noProof="0" dirty="0" smtClean="0"/>
              <a:t>: la redevabilité nationale nécessite la mise à disposition d’informations publiques exhaustives, dans les délais et qui sont fiables sur le plan budgétaire</a:t>
            </a:r>
          </a:p>
          <a:p>
            <a:pPr lvl="1">
              <a:buClrTx/>
              <a:buFont typeface="Wingdings" pitchFamily="2" charset="2"/>
              <a:buChar char="ü"/>
            </a:pPr>
            <a:endParaRPr lang="fr-FR" sz="1600" b="0" noProof="0" dirty="0" smtClean="0"/>
          </a:p>
          <a:p>
            <a:pPr lvl="1">
              <a:buClrTx/>
              <a:buFont typeface="Wingdings" pitchFamily="2" charset="2"/>
              <a:buChar char="ü"/>
            </a:pPr>
            <a:r>
              <a:rPr lang="fr-FR" sz="1600" b="0" noProof="0" dirty="0" smtClean="0"/>
              <a:t>Permet aux </a:t>
            </a:r>
            <a:r>
              <a:rPr lang="fr-FR" sz="1600" noProof="0" dirty="0" smtClean="0"/>
              <a:t>organes de contrôle </a:t>
            </a:r>
            <a:r>
              <a:rPr lang="fr-FR" sz="1600" b="0" noProof="0" dirty="0" smtClean="0"/>
              <a:t>(Parlement, Cours des comptes, médias, société civile) de demander aux décideurs politiques de rendre des comptes sur la perception et l’utilisation des fonds publics et d’exiger de meilleures politiques</a:t>
            </a:r>
            <a:endParaRPr lang="fr-FR" sz="1400" b="0" noProof="0" dirty="0" smtClean="0"/>
          </a:p>
          <a:p>
            <a:pPr>
              <a:buClrTx/>
              <a:buNone/>
            </a:pPr>
            <a:endParaRPr lang="fr-FR" sz="1600" b="0" i="0" noProof="0" dirty="0" smtClean="0">
              <a:solidFill>
                <a:srgbClr val="002060"/>
              </a:solidFill>
            </a:endParaRPr>
          </a:p>
          <a:p>
            <a:pPr>
              <a:buClrTx/>
              <a:buNone/>
            </a:pPr>
            <a:r>
              <a:rPr lang="fr-FR" noProof="0" dirty="0" smtClean="0">
                <a:solidFill>
                  <a:srgbClr val="2D5EC1"/>
                </a:solidFill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936625"/>
          </a:xfrm>
        </p:spPr>
        <p:txBody>
          <a:bodyPr/>
          <a:lstStyle/>
          <a:p>
            <a:pPr algn="ctr"/>
            <a:r>
              <a:rPr lang="fr-FR" sz="2400" noProof="0" dirty="0" smtClean="0"/>
              <a:t>Méthodologie d’évaluation</a:t>
            </a:r>
            <a:br>
              <a:rPr lang="fr-FR" sz="2400" noProof="0" dirty="0" smtClean="0"/>
            </a:br>
            <a:endParaRPr lang="fr-FR" sz="2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04864"/>
            <a:ext cx="8229600" cy="4081656"/>
          </a:xfrm>
        </p:spPr>
        <p:txBody>
          <a:bodyPr/>
          <a:lstStyle/>
          <a:p>
            <a:pPr lvl="1">
              <a:buClrTx/>
              <a:buFont typeface="Wingdings" pitchFamily="2" charset="2"/>
              <a:buChar char="ü"/>
            </a:pPr>
            <a:r>
              <a:rPr lang="fr-FR" sz="1800" b="0" i="0" noProof="0" dirty="0" smtClean="0"/>
              <a:t>Définition d’un</a:t>
            </a:r>
            <a:r>
              <a:rPr lang="fr-FR" sz="1800" noProof="0" dirty="0" smtClean="0"/>
              <a:t> point d’entrée </a:t>
            </a:r>
            <a:r>
              <a:rPr lang="fr-FR" sz="1800" b="0" noProof="0" dirty="0" smtClean="0"/>
              <a:t>pour les </a:t>
            </a:r>
            <a:r>
              <a:rPr lang="fr-FR" sz="1800" b="0" i="0" noProof="0" dirty="0" smtClean="0"/>
              <a:t>opérations d’AB </a:t>
            </a:r>
          </a:p>
          <a:p>
            <a:pPr lvl="1">
              <a:buClrTx/>
              <a:buFont typeface="Wingdings" pitchFamily="2" charset="2"/>
              <a:buChar char="ü"/>
            </a:pPr>
            <a:r>
              <a:rPr lang="fr-FR" sz="1800" b="0" noProof="0" dirty="0" smtClean="0"/>
              <a:t>Évaluation des</a:t>
            </a:r>
            <a:r>
              <a:rPr lang="fr-FR" sz="1800" b="0" i="0" noProof="0" dirty="0" smtClean="0"/>
              <a:t> progrès sur la base d’une </a:t>
            </a:r>
            <a:r>
              <a:rPr lang="fr-FR" sz="1800" noProof="0" dirty="0" smtClean="0"/>
              <a:t>approche dynamique</a:t>
            </a:r>
            <a:endParaRPr lang="fr-FR" sz="1800" i="0" noProof="0" dirty="0" smtClean="0"/>
          </a:p>
          <a:p>
            <a:pPr lvl="1">
              <a:buClrTx/>
              <a:buNone/>
            </a:pPr>
            <a:endParaRPr lang="fr-FR" sz="1800" i="0" noProof="0" dirty="0" smtClean="0"/>
          </a:p>
          <a:p>
            <a:pPr lvl="1">
              <a:buClrTx/>
              <a:buNone/>
            </a:pPr>
            <a:r>
              <a:rPr lang="fr-FR" sz="1800" b="0" noProof="0" dirty="0" smtClean="0"/>
              <a:t>L’ approche dynamique consiste en</a:t>
            </a:r>
            <a:endParaRPr lang="fr-FR" sz="1800" b="0" i="0" noProof="0" dirty="0" smtClean="0"/>
          </a:p>
          <a:p>
            <a:pPr lvl="1">
              <a:buClrTx/>
              <a:buNone/>
            </a:pPr>
            <a:endParaRPr lang="fr-FR" sz="1800" b="0" i="0" noProof="0" dirty="0" smtClean="0"/>
          </a:p>
          <a:p>
            <a:pPr lvl="1">
              <a:buClrTx/>
              <a:buFont typeface="Wingdings" pitchFamily="2" charset="2"/>
              <a:buChar char="ü"/>
            </a:pPr>
            <a:r>
              <a:rPr lang="fr-FR" sz="1800" b="0" i="0" noProof="0" dirty="0" smtClean="0"/>
              <a:t>L’identification d’une </a:t>
            </a:r>
            <a:r>
              <a:rPr lang="fr-FR" sz="1800" i="0" noProof="0" dirty="0" smtClean="0"/>
              <a:t>base de référence</a:t>
            </a:r>
            <a:r>
              <a:rPr lang="fr-FR" sz="1800" b="0" i="0" noProof="0" dirty="0" smtClean="0"/>
              <a:t> et la fixation d’</a:t>
            </a:r>
            <a:r>
              <a:rPr lang="fr-FR" sz="1800" noProof="0" dirty="0" smtClean="0"/>
              <a:t>objectifs de réforme </a:t>
            </a:r>
            <a:r>
              <a:rPr lang="fr-FR" sz="1800" i="0" noProof="0" dirty="0" smtClean="0"/>
              <a:t>réalistes à moyen terme </a:t>
            </a:r>
            <a:r>
              <a:rPr lang="fr-FR" sz="1800" b="0" i="0" noProof="0" dirty="0" smtClean="0"/>
              <a:t>durant la phase d’élaboration</a:t>
            </a:r>
          </a:p>
          <a:p>
            <a:pPr lvl="1">
              <a:buClrTx/>
              <a:buFont typeface="Wingdings" pitchFamily="2" charset="2"/>
              <a:buChar char="ü"/>
            </a:pPr>
            <a:r>
              <a:rPr lang="fr-FR" sz="1800" b="0" i="0" noProof="0" dirty="0" smtClean="0"/>
              <a:t>Le suivi des progrès par rapport aux objectifs</a:t>
            </a:r>
          </a:p>
          <a:p>
            <a:pPr lvl="1">
              <a:buClrTx/>
              <a:buFont typeface="Wingdings" pitchFamily="2" charset="2"/>
              <a:buChar char="ü"/>
            </a:pPr>
            <a:endParaRPr lang="fr-FR" sz="1600" b="0" noProof="0" dirty="0" smtClean="0"/>
          </a:p>
          <a:p>
            <a:pPr indent="12700">
              <a:buClrTx/>
              <a:buNone/>
            </a:pPr>
            <a:r>
              <a:rPr lang="fr-FR" sz="1600" noProof="0" dirty="0" smtClean="0"/>
              <a:t>NB: la pertinence &amp; le rôle des organes de contrôle sont examinés dans le cadre de l’évaluation </a:t>
            </a:r>
            <a:r>
              <a:rPr lang="fr-FR" sz="1600" noProof="0" dirty="0" smtClean="0"/>
              <a:t>du système de GFP.</a:t>
            </a:r>
            <a:endParaRPr lang="fr-FR" sz="1600" noProof="0" dirty="0" smtClean="0"/>
          </a:p>
          <a:p>
            <a:pPr>
              <a:buClrTx/>
              <a:buNone/>
            </a:pPr>
            <a:r>
              <a:rPr lang="fr-FR" noProof="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00108"/>
            <a:ext cx="8229600" cy="936625"/>
          </a:xfrm>
        </p:spPr>
        <p:txBody>
          <a:bodyPr/>
          <a:lstStyle/>
          <a:p>
            <a:r>
              <a:rPr lang="fr-FR" sz="2400" noProof="0" dirty="0" smtClean="0"/>
              <a:t>Ce qu’il faut garder à l’esprit</a:t>
            </a:r>
            <a:endParaRPr lang="fr-FR" sz="2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429156"/>
          </a:xfrm>
        </p:spPr>
        <p:txBody>
          <a:bodyPr/>
          <a:lstStyle/>
          <a:p>
            <a:pPr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La transparence budgétaire est nécessaire mais n’est pas suffisante pour la supervision et le contrôle; un appui est également indispensable pour</a:t>
            </a:r>
          </a:p>
          <a:p>
            <a:pPr>
              <a:buClrTx/>
              <a:buFont typeface="Wingdings" pitchFamily="2" charset="2"/>
              <a:buChar char="§"/>
            </a:pPr>
            <a:endParaRPr lang="fr-FR" sz="900" i="0" noProof="0" dirty="0" smtClean="0"/>
          </a:p>
          <a:p>
            <a:pPr lvl="1">
              <a:buClrTx/>
              <a:buFont typeface="Wingdings" pitchFamily="2" charset="2"/>
              <a:buChar char="ü"/>
            </a:pPr>
            <a:r>
              <a:rPr lang="fr-FR" sz="1600" b="0" noProof="0" dirty="0" smtClean="0"/>
              <a:t>Renforcer les organes nationaux chargés de la législation et de la supervision</a:t>
            </a:r>
          </a:p>
          <a:p>
            <a:pPr lvl="1">
              <a:buClrTx/>
              <a:buFont typeface="Wingdings" pitchFamily="2" charset="2"/>
              <a:buChar char="ü"/>
            </a:pPr>
            <a:r>
              <a:rPr lang="fr-FR" sz="1600" b="0" noProof="0" dirty="0" smtClean="0"/>
              <a:t>Renforcer les mécanismes de contrôle interne</a:t>
            </a:r>
          </a:p>
          <a:p>
            <a:pPr lvl="1">
              <a:buClrTx/>
              <a:buFont typeface="Wingdings" pitchFamily="2" charset="2"/>
              <a:buChar char="ü"/>
            </a:pPr>
            <a:r>
              <a:rPr lang="fr-FR" sz="1600" b="0" i="0" noProof="0" dirty="0" smtClean="0"/>
              <a:t>Encourager </a:t>
            </a:r>
            <a:r>
              <a:rPr lang="fr-FR" sz="1600" b="0" noProof="0" dirty="0" smtClean="0"/>
              <a:t>une </a:t>
            </a:r>
            <a:r>
              <a:rPr lang="fr-FR" sz="1600" b="0" i="0" noProof="0" dirty="0" smtClean="0"/>
              <a:t>approche participative </a:t>
            </a:r>
            <a:r>
              <a:rPr lang="fr-FR" sz="1600" b="0" noProof="0" dirty="0" smtClean="0"/>
              <a:t>dans le cadre de</a:t>
            </a:r>
            <a:r>
              <a:rPr lang="fr-FR" sz="1600" b="0" i="0" noProof="0" dirty="0" smtClean="0"/>
              <a:t> l’AB (</a:t>
            </a:r>
            <a:r>
              <a:rPr lang="fr-FR" sz="1600" b="0" noProof="0" dirty="0" smtClean="0"/>
              <a:t>par ex.,</a:t>
            </a:r>
            <a:r>
              <a:rPr lang="fr-FR" sz="1600" b="0" i="0" noProof="0" dirty="0" smtClean="0"/>
              <a:t> associer </a:t>
            </a:r>
            <a:r>
              <a:rPr lang="fr-FR" sz="1600" b="0" noProof="0" dirty="0" smtClean="0"/>
              <a:t>des organes</a:t>
            </a:r>
            <a:r>
              <a:rPr lang="fr-FR" sz="1600" b="0" i="0" noProof="0" dirty="0" smtClean="0"/>
              <a:t> nationaux de contrôle pour les revues annuelles, utiliser des rapports d’audit nationaux)</a:t>
            </a:r>
          </a:p>
          <a:p>
            <a:pPr lvl="1">
              <a:buClrTx/>
              <a:buFont typeface="Wingdings" pitchFamily="2" charset="2"/>
              <a:buChar char="ü"/>
            </a:pPr>
            <a:endParaRPr lang="fr-FR" sz="900" b="0" i="0" noProof="0" dirty="0" smtClean="0"/>
          </a:p>
          <a:p>
            <a:pPr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Publication ne signifie pas nécessairement mise à disposition auprès du public. </a:t>
            </a:r>
            <a:r>
              <a:rPr lang="fr-FR" sz="1800" i="0" dirty="0" smtClean="0"/>
              <a:t>L’évaluation doit porter sur l’</a:t>
            </a:r>
            <a:r>
              <a:rPr lang="fr-FR" sz="1800" i="0" noProof="0" dirty="0" smtClean="0"/>
              <a:t>accessibilité effective.</a:t>
            </a:r>
          </a:p>
          <a:p>
            <a:pPr>
              <a:buClrTx/>
              <a:buFont typeface="Wingdings" pitchFamily="2" charset="2"/>
              <a:buChar char="§"/>
            </a:pPr>
            <a:endParaRPr lang="fr-FR" sz="900" i="0" noProof="0" dirty="0" smtClean="0"/>
          </a:p>
          <a:p>
            <a:pPr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Les réformes portant sur </a:t>
            </a:r>
            <a:r>
              <a:rPr lang="fr-FR" sz="1800" i="0" dirty="0" smtClean="0"/>
              <a:t>la </a:t>
            </a:r>
            <a:r>
              <a:rPr lang="fr-FR" sz="1800" i="0" noProof="0" dirty="0" smtClean="0"/>
              <a:t>transparence et le contrôle du budget </a:t>
            </a:r>
            <a:r>
              <a:rPr lang="fr-FR" sz="1800" i="0" dirty="0" smtClean="0"/>
              <a:t>prennent du temps</a:t>
            </a:r>
            <a:r>
              <a:rPr lang="fr-FR" sz="1800" i="0" noProof="0" dirty="0" smtClean="0"/>
              <a:t>. Fixer des objectifs réalistes.</a:t>
            </a:r>
          </a:p>
          <a:p>
            <a:pPr>
              <a:buClrTx/>
              <a:buFont typeface="Wingdings" pitchFamily="2" charset="2"/>
              <a:buChar char="§"/>
            </a:pPr>
            <a:endParaRPr lang="fr-FR" sz="1800" i="0" noProof="0" dirty="0" smtClean="0">
              <a:solidFill>
                <a:srgbClr val="002060"/>
              </a:solidFill>
            </a:endParaRPr>
          </a:p>
          <a:p>
            <a:pPr>
              <a:buClrTx/>
              <a:buFont typeface="Wingdings" pitchFamily="2" charset="2"/>
              <a:buChar char="§"/>
            </a:pPr>
            <a:endParaRPr lang="fr-FR" sz="1800" i="0" noProof="0" dirty="0" smtClean="0">
              <a:solidFill>
                <a:srgbClr val="002060"/>
              </a:solidFill>
            </a:endParaRPr>
          </a:p>
          <a:p>
            <a:pPr>
              <a:buClrTx/>
              <a:buFont typeface="Wingdings" pitchFamily="2" charset="2"/>
              <a:buChar char="§"/>
            </a:pPr>
            <a:endParaRPr lang="fr-FR" sz="1800" i="0" noProof="0" dirty="0" smtClean="0">
              <a:solidFill>
                <a:srgbClr val="002060"/>
              </a:solidFill>
            </a:endParaRPr>
          </a:p>
          <a:p>
            <a:pPr>
              <a:buClrTx/>
              <a:buNone/>
            </a:pPr>
            <a:r>
              <a:rPr lang="fr-FR" noProof="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95536" y="3068960"/>
            <a:ext cx="8424936" cy="1224136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noProof="0" dirty="0" smtClean="0"/>
              <a:t>Plan du module </a:t>
            </a:r>
            <a:r>
              <a:rPr lang="fr-FR" noProof="0" dirty="0" smtClean="0"/>
              <a:t>5</a:t>
            </a:r>
            <a:endParaRPr lang="fr-FR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348880"/>
            <a:ext cx="8393016" cy="3529013"/>
          </a:xfrm>
        </p:spPr>
        <p:txBody>
          <a:bodyPr/>
          <a:lstStyle/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dirty="0" smtClean="0"/>
              <a:t>Pourquoi ce nouveau critère d’éligibilité ?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b="1" i="0" dirty="0" smtClean="0">
                <a:solidFill>
                  <a:srgbClr val="C00000"/>
                </a:solidFill>
              </a:rPr>
              <a:t>Préparation du document pour l’approbation du programme (supplément à la Fiche d’action)</a:t>
            </a:r>
          </a:p>
          <a:p>
            <a:pPr marL="457200" indent="-457200">
              <a:spcBef>
                <a:spcPts val="2400"/>
              </a:spcBef>
              <a:buClrTx/>
              <a:buFont typeface="+mj-lt"/>
              <a:buAutoNum type="arabicPeriod"/>
            </a:pPr>
            <a:r>
              <a:rPr lang="fr-FR" i="0" noProof="0" dirty="0" smtClean="0"/>
              <a:t>Préparation du dossier de paiement pour le programme</a:t>
            </a:r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pPr marL="457200" indent="-457200">
              <a:buClrTx/>
              <a:buFont typeface="+mj-lt"/>
              <a:buAutoNum type="arabicPeriod"/>
            </a:pPr>
            <a:endParaRPr lang="fr-FR" i="0" noProof="0" dirty="0" smtClean="0"/>
          </a:p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857256"/>
          </a:xfrm>
        </p:spPr>
        <p:txBody>
          <a:bodyPr/>
          <a:lstStyle/>
          <a:p>
            <a:pPr algn="ctr"/>
            <a:r>
              <a:rPr lang="fr-FR" sz="2400" noProof="0" dirty="0" smtClean="0"/>
              <a:t>1) Évaluation du point d’entrée</a:t>
            </a:r>
            <a:endParaRPr lang="fr-FR" sz="24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72816"/>
            <a:ext cx="8229600" cy="4896544"/>
          </a:xfrm>
        </p:spPr>
        <p:txBody>
          <a:bodyPr/>
          <a:lstStyle/>
          <a:p>
            <a:pPr marL="457200" indent="-457200">
              <a:buClrTx/>
              <a:buNone/>
            </a:pPr>
            <a:r>
              <a:rPr lang="fr-FR" sz="1800" b="1" i="0" noProof="0" dirty="0" smtClean="0">
                <a:solidFill>
                  <a:srgbClr val="002060"/>
                </a:solidFill>
              </a:rPr>
              <a:t>	</a:t>
            </a:r>
            <a:r>
              <a:rPr lang="fr-FR" sz="1800" b="1" i="0" noProof="0" dirty="0" smtClean="0"/>
              <a:t>Le gouvernement doit avoir publié la proposition de budget ou </a:t>
            </a:r>
            <a:r>
              <a:rPr lang="fr-FR" sz="1800" b="1" i="0" dirty="0" smtClean="0"/>
              <a:t>le</a:t>
            </a:r>
            <a:r>
              <a:rPr lang="fr-FR" sz="1800" b="1" i="0" noProof="0" dirty="0" smtClean="0"/>
              <a:t> budget adopté au cours du cycle budgétaire précédent ou présent. </a:t>
            </a:r>
          </a:p>
          <a:p>
            <a:pPr marL="457200" indent="-457200">
              <a:buClrTx/>
              <a:buNone/>
            </a:pPr>
            <a:endParaRPr lang="fr-FR" sz="1800" b="1" i="0" noProof="0" dirty="0" smtClean="0"/>
          </a:p>
          <a:p>
            <a:pPr marL="457200" indent="-457200">
              <a:buClrTx/>
              <a:buNone/>
            </a:pPr>
            <a:r>
              <a:rPr lang="fr-FR" sz="1800" i="0" noProof="0" dirty="0" smtClean="0"/>
              <a:t>	Les informations doivent être accessibles sur papier ou sur Internet.</a:t>
            </a:r>
          </a:p>
          <a:p>
            <a:pPr marL="457200" indent="-457200">
              <a:buClrTx/>
              <a:buNone/>
            </a:pPr>
            <a:endParaRPr lang="fr-FR" sz="1800" i="0" noProof="0" dirty="0" smtClean="0"/>
          </a:p>
          <a:p>
            <a:pPr marL="457200" indent="-457200">
              <a:buClrTx/>
              <a:buNone/>
            </a:pPr>
            <a:r>
              <a:rPr lang="fr-FR" sz="1800" b="1" i="0" noProof="0" dirty="0" smtClean="0"/>
              <a:t>	</a:t>
            </a:r>
            <a:r>
              <a:rPr lang="fr-FR" sz="1800" i="0" noProof="0" dirty="0" smtClean="0"/>
              <a:t>Sous certaines conditions, un programme peut être approuvé si le gouvernement partenaire s’engage à respecter le point d’entrée avant le 1</a:t>
            </a:r>
            <a:r>
              <a:rPr lang="fr-FR" sz="1800" i="0" baseline="30000" noProof="0" dirty="0" smtClean="0"/>
              <a:t>er</a:t>
            </a:r>
            <a:r>
              <a:rPr lang="fr-FR" sz="1800" i="0" noProof="0" dirty="0" smtClean="0"/>
              <a:t> décaissement:</a:t>
            </a:r>
          </a:p>
          <a:p>
            <a:pPr marL="857250" lvl="1" indent="-457200">
              <a:buClrTx/>
              <a:buFont typeface="Wingdings" pitchFamily="2" charset="2"/>
              <a:buChar char="ü"/>
            </a:pPr>
            <a:r>
              <a:rPr lang="fr-FR" sz="1800" b="0" noProof="0" dirty="0" smtClean="0"/>
              <a:t>Tous les contrats d’AB durant la période de transition 2012</a:t>
            </a:r>
          </a:p>
          <a:p>
            <a:pPr marL="857250" lvl="1" indent="-457200">
              <a:buClrTx/>
              <a:buFont typeface="Wingdings" pitchFamily="2" charset="2"/>
              <a:buChar char="ü"/>
            </a:pPr>
            <a:r>
              <a:rPr lang="fr-FR" sz="1800" b="0" i="0" noProof="0" dirty="0" smtClean="0"/>
              <a:t>CCAE en général</a:t>
            </a:r>
          </a:p>
          <a:p>
            <a:pPr marL="857250" lvl="1" indent="-457200">
              <a:buClrTx/>
              <a:buFont typeface="Wingdings" pitchFamily="2" charset="2"/>
              <a:buChar char="ü"/>
            </a:pPr>
            <a:r>
              <a:rPr lang="fr-FR" sz="1800" b="0" noProof="0" dirty="0" smtClean="0"/>
              <a:t>Contrats d’AB dans les PEID/TOM dans certains cas exceptionnels et justifiés</a:t>
            </a:r>
          </a:p>
          <a:p>
            <a:pPr marL="857250" lvl="1" indent="-457200">
              <a:buClrTx/>
              <a:buNone/>
            </a:pPr>
            <a:endParaRPr lang="fr-FR" sz="1800" b="0" i="0" noProof="0" dirty="0" smtClean="0"/>
          </a:p>
          <a:p>
            <a:pPr marL="457200" indent="-457200">
              <a:buClrTx/>
              <a:buNone/>
            </a:pPr>
            <a:r>
              <a:rPr lang="fr-FR" sz="1800" b="0" i="0" noProof="0" dirty="0" smtClean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>
                <a:solidFill>
                  <a:srgbClr val="0F5494"/>
                </a:solidFill>
              </a:rPr>
              <a:pPr/>
              <a:t>7</a:t>
            </a:fld>
            <a:endParaRPr lang="en-GB" dirty="0">
              <a:solidFill>
                <a:srgbClr val="0F54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229600" cy="936625"/>
          </a:xfrm>
        </p:spPr>
        <p:txBody>
          <a:bodyPr/>
          <a:lstStyle/>
          <a:p>
            <a:pPr indent="-457200" algn="ctr"/>
            <a:r>
              <a:rPr lang="fr-FR" sz="2400" noProof="0" dirty="0" smtClean="0"/>
              <a:t>2) Identification des principales faiblesses en matière de transparence et de supervision du 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28802"/>
            <a:ext cx="8229600" cy="4668550"/>
          </a:xfrm>
        </p:spPr>
        <p:txBody>
          <a:bodyPr/>
          <a:lstStyle/>
          <a:p>
            <a:pPr marL="358775" indent="-457200" algn="ctr">
              <a:spcBef>
                <a:spcPct val="0"/>
              </a:spcBef>
              <a:buClrTx/>
              <a:buNone/>
            </a:pPr>
            <a:endParaRPr lang="fr-FR" b="1" noProof="0" dirty="0" smtClean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buClrTx/>
              <a:buNone/>
            </a:pPr>
            <a:r>
              <a:rPr lang="fr-FR" sz="1800" i="0" noProof="0" dirty="0" smtClean="0"/>
              <a:t>Fournir:</a:t>
            </a:r>
          </a:p>
          <a:p>
            <a:pPr lvl="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Un bref résumé de </a:t>
            </a:r>
            <a:r>
              <a:rPr lang="fr-FR" sz="1800" i="0" noProof="0" dirty="0" smtClean="0"/>
              <a:t>l’IBO, </a:t>
            </a:r>
            <a:r>
              <a:rPr lang="fr-FR" sz="1800" i="0" noProof="0" dirty="0" smtClean="0"/>
              <a:t>du PEFA (voir Lignes directrices Annexe 6, Modèle de tableau A, 2.) pour donner au siège une information sur les indicateurs et les tendances</a:t>
            </a:r>
          </a:p>
          <a:p>
            <a:pPr lvl="0"/>
            <a:endParaRPr lang="fr-FR" sz="1800" noProof="0" dirty="0" smtClean="0"/>
          </a:p>
          <a:p>
            <a:pPr lvl="0">
              <a:buClrTx/>
              <a:buFont typeface="Wingdings" pitchFamily="2" charset="2"/>
              <a:buChar char="§"/>
            </a:pPr>
            <a:r>
              <a:rPr lang="fr-FR" sz="1800" i="0" noProof="0" dirty="0" smtClean="0"/>
              <a:t>Une analyse des principales faiblesses en s’attachant particulièrement: </a:t>
            </a:r>
          </a:p>
          <a:p>
            <a:pPr lvl="1">
              <a:buClrTx/>
              <a:buFont typeface="Wingdings" pitchFamily="2" charset="2"/>
              <a:buChar char="ü"/>
            </a:pPr>
            <a:r>
              <a:rPr lang="fr-FR" sz="1600" b="0" noProof="0" dirty="0" smtClean="0"/>
              <a:t>Aux documents budgétaires essentiels à produire</a:t>
            </a:r>
          </a:p>
          <a:p>
            <a:pPr lvl="1">
              <a:buClrTx/>
              <a:buFont typeface="Wingdings" pitchFamily="2" charset="2"/>
              <a:buChar char="ü"/>
            </a:pPr>
            <a:r>
              <a:rPr lang="fr-FR" sz="1600" b="0" noProof="0" dirty="0" smtClean="0"/>
              <a:t>Aux documents budgétaires essentiels rendus publics et accessibles au public</a:t>
            </a:r>
          </a:p>
          <a:p>
            <a:pPr lvl="1">
              <a:buClrTx/>
              <a:buFont typeface="Wingdings" pitchFamily="2" charset="2"/>
              <a:buChar char="ü"/>
            </a:pPr>
            <a:r>
              <a:rPr lang="fr-FR" sz="1600" b="0" noProof="0" dirty="0" smtClean="0"/>
              <a:t>Au respect des délais dans la diffusion des informations budgétaires</a:t>
            </a:r>
          </a:p>
          <a:p>
            <a:pPr lvl="1">
              <a:buClrTx/>
              <a:buFont typeface="Wingdings" pitchFamily="2" charset="2"/>
              <a:buChar char="ü"/>
            </a:pPr>
            <a:r>
              <a:rPr lang="fr-FR" sz="1600" b="0" noProof="0" dirty="0" smtClean="0"/>
              <a:t>À l’exhaustivité des informations budgétaires (contenu)</a:t>
            </a:r>
          </a:p>
          <a:p>
            <a:pPr lvl="1">
              <a:buClrTx/>
              <a:buFont typeface="Wingdings" pitchFamily="2" charset="2"/>
              <a:buChar char="ü"/>
            </a:pPr>
            <a:r>
              <a:rPr lang="fr-FR" sz="1600" b="0" noProof="0" dirty="0" smtClean="0"/>
              <a:t>À la qualité, l’intégrité et la précision des informations budgétaires </a:t>
            </a:r>
            <a:endParaRPr lang="fr-FR" sz="1600" noProof="0" dirty="0" smtClean="0"/>
          </a:p>
          <a:p>
            <a:endParaRPr lang="fr-FR" sz="1800" noProof="0" dirty="0" smtClean="0">
              <a:solidFill>
                <a:srgbClr val="002060"/>
              </a:solidFill>
            </a:endParaRPr>
          </a:p>
          <a:p>
            <a:pPr marL="457200" indent="-457200">
              <a:buClrTx/>
              <a:buAutoNum type="arabicParenR" startAt="2"/>
            </a:pPr>
            <a:endParaRPr lang="fr-FR" sz="1800" b="0" i="0" noProof="0" dirty="0" smtClean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>
                <a:solidFill>
                  <a:srgbClr val="0F5494"/>
                </a:solidFill>
              </a:rPr>
              <a:pPr/>
              <a:t>8</a:t>
            </a:fld>
            <a:endParaRPr lang="en-GB" dirty="0">
              <a:solidFill>
                <a:srgbClr val="0F54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256584"/>
          </a:xfrm>
        </p:spPr>
        <p:txBody>
          <a:bodyPr/>
          <a:lstStyle/>
          <a:p>
            <a:pPr marL="358775" indent="-457200">
              <a:spcBef>
                <a:spcPct val="0"/>
              </a:spcBef>
              <a:buClrTx/>
              <a:buNone/>
            </a:pPr>
            <a:r>
              <a:rPr lang="fr-FR" sz="2000" b="1" i="0" dirty="0" smtClean="0"/>
              <a:t>Accessibilité</a:t>
            </a:r>
            <a:r>
              <a:rPr lang="fr-FR" sz="2000" b="1" i="0" dirty="0" smtClean="0"/>
              <a:t>: </a:t>
            </a:r>
            <a:r>
              <a:rPr lang="fr-FR" sz="1600" i="0" dirty="0" smtClean="0"/>
              <a:t>les documents doivent être accessibles à toute personne souhaitant y accéder</a:t>
            </a:r>
          </a:p>
          <a:p>
            <a:pPr marL="457200" indent="-457200">
              <a:buClrTx/>
              <a:buNone/>
            </a:pPr>
            <a:endParaRPr lang="fr-FR" sz="1000" i="0" dirty="0" smtClean="0"/>
          </a:p>
          <a:p>
            <a:pPr marL="358775" lvl="0" indent="-457200">
              <a:spcBef>
                <a:spcPct val="0"/>
              </a:spcBef>
              <a:buClrTx/>
              <a:buNone/>
            </a:pPr>
            <a:r>
              <a:rPr lang="fr-FR" sz="1800" b="1" i="0" dirty="0" smtClean="0"/>
              <a:t>Exhaustivité: </a:t>
            </a:r>
            <a:r>
              <a:rPr lang="fr-FR" sz="1600" i="0" dirty="0" smtClean="0"/>
              <a:t>les documents budgétaires doivent permettre d’avoir une vue d’ensemble des prévisions budgétaires de l’administration centrale, des propositions budgétaires et des résultats de l’année précédente. </a:t>
            </a:r>
          </a:p>
          <a:p>
            <a:pPr marL="358775" lvl="0" indent="-457200">
              <a:spcBef>
                <a:spcPct val="0"/>
              </a:spcBef>
              <a:buClrTx/>
              <a:buNone/>
            </a:pPr>
            <a:r>
              <a:rPr lang="fr-FR" sz="1600" i="0" dirty="0" smtClean="0"/>
              <a:t>(Voir. tableau dans Appendice A, annexe 6, Lignes directrices)</a:t>
            </a:r>
            <a:endParaRPr lang="fr-FR" sz="1800" i="0" dirty="0" smtClean="0"/>
          </a:p>
          <a:p>
            <a:pPr marL="358775" indent="-457200">
              <a:spcBef>
                <a:spcPct val="0"/>
              </a:spcBef>
              <a:buClrTx/>
              <a:buNone/>
            </a:pPr>
            <a:endParaRPr lang="fr-FR" sz="1800" b="1" i="0" dirty="0" smtClean="0"/>
          </a:p>
          <a:p>
            <a:pPr marL="358775" indent="-457200">
              <a:spcBef>
                <a:spcPct val="0"/>
              </a:spcBef>
              <a:buClrTx/>
              <a:buNone/>
            </a:pPr>
            <a:r>
              <a:rPr lang="fr-FR" sz="1800" b="1" i="0" dirty="0" smtClean="0"/>
              <a:t>Qualité</a:t>
            </a:r>
            <a:r>
              <a:rPr lang="fr-FR" sz="1800" b="1" i="0" dirty="0" smtClean="0"/>
              <a:t>, intégrité, précision: </a:t>
            </a:r>
            <a:r>
              <a:rPr lang="fr-FR" sz="1600" i="0" dirty="0" smtClean="0"/>
              <a:t>vérifier le caractère réaliste et fiable des données budgétaires, des normes comptables, de la cohérence des données, la correspondance avec d’autres données.</a:t>
            </a:r>
          </a:p>
          <a:p>
            <a:pPr>
              <a:buNone/>
            </a:pPr>
            <a:r>
              <a:rPr lang="fr-FR" sz="1600" i="0" dirty="0" smtClean="0"/>
              <a:t>Recommandation: se baser sur le FMI </a:t>
            </a:r>
            <a:r>
              <a:rPr lang="fr-FR" sz="1600" i="0" dirty="0" smtClean="0"/>
              <a:t>(RONC/module FP) et </a:t>
            </a:r>
            <a:r>
              <a:rPr lang="fr-FR" sz="1600" i="0" dirty="0" smtClean="0"/>
              <a:t>le PEFA.</a:t>
            </a:r>
          </a:p>
          <a:p>
            <a:pPr lvl="1">
              <a:buFont typeface="Wingdings" pitchFamily="2" charset="2"/>
              <a:buChar char="Ø"/>
            </a:pPr>
            <a:endParaRPr lang="en-GB" sz="1400" b="1" i="0" dirty="0" smtClean="0">
              <a:latin typeface="+mj-lt"/>
              <a:ea typeface="+mj-ea"/>
              <a:cs typeface="+mj-cs"/>
            </a:endParaRPr>
          </a:p>
          <a:p>
            <a:pPr lvl="1">
              <a:buFont typeface="Wingdings" pitchFamily="2" charset="2"/>
              <a:buChar char="Ø"/>
            </a:pPr>
            <a:r>
              <a:rPr lang="en-GB" sz="1400" b="1" i="0" dirty="0" smtClean="0">
                <a:latin typeface="+mj-lt"/>
                <a:ea typeface="+mj-ea"/>
                <a:cs typeface="+mj-cs"/>
              </a:rPr>
              <a:t>Recommendation </a:t>
            </a:r>
            <a:r>
              <a:rPr lang="en-GB" sz="1400" b="1" i="0" dirty="0" smtClean="0">
                <a:latin typeface="+mj-lt"/>
                <a:ea typeface="+mj-ea"/>
                <a:cs typeface="+mj-cs"/>
              </a:rPr>
              <a:t>on comprehensiveness and quality complex issues (narrative) should rely on existing diagnostics (IMF ROSC,PEFA...).</a:t>
            </a:r>
            <a:endParaRPr lang="en-GB" sz="1400" i="0" dirty="0" smtClean="0"/>
          </a:p>
          <a:p>
            <a:pPr>
              <a:buNone/>
            </a:pPr>
            <a:endParaRPr lang="en-GB" sz="1400" b="1" i="0" dirty="0" smtClean="0">
              <a:latin typeface="+mj-lt"/>
              <a:ea typeface="+mj-ea"/>
              <a:cs typeface="+mj-cs"/>
            </a:endParaRPr>
          </a:p>
          <a:p>
            <a:pPr>
              <a:buNone/>
            </a:pPr>
            <a:endParaRPr lang="en-GB" sz="1400" b="1" i="0" dirty="0" smtClean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11562" y="4869160"/>
          <a:ext cx="8208912" cy="1794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368152"/>
                <a:gridCol w="1368152"/>
                <a:gridCol w="1368152"/>
                <a:gridCol w="1368152"/>
                <a:gridCol w="1368152"/>
              </a:tblGrid>
              <a:tr h="939895"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Doc budgétaire clés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Produits (O/N)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Publiés (date, site internet)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Ponctualité de la publication (O/N)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noProof="0" dirty="0" smtClean="0">
                          <a:solidFill>
                            <a:schemeClr val="tx1"/>
                          </a:solidFill>
                        </a:rPr>
                        <a:t>Exhaustivité &amp; qualité (narratif pour les éléments clés)</a:t>
                      </a:r>
                      <a:endParaRPr lang="fr-FR" sz="1200" baseline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9414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9414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" val="0"/>
  <p:tag name="DS-SLIDEID" val="dia-met-opsomming"/>
  <p:tag name="DS-STYLEID" val="dia-wit-opsommi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S-SHAPEID" val="bg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7415</TotalTime>
  <Words>1324</Words>
  <Application>Microsoft Office PowerPoint</Application>
  <PresentationFormat>On-screen Show (4:3)</PresentationFormat>
  <Paragraphs>213</Paragraphs>
  <Slides>18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Slide_Master</vt:lpstr>
      <vt:lpstr>Worksheet</vt:lpstr>
      <vt:lpstr>Formation appui budgétaire</vt:lpstr>
      <vt:lpstr>Plan du module 5</vt:lpstr>
      <vt:lpstr>Transparence et contrôle du budget</vt:lpstr>
      <vt:lpstr>Méthodologie d’évaluation </vt:lpstr>
      <vt:lpstr>Ce qu’il faut garder à l’esprit</vt:lpstr>
      <vt:lpstr>Plan du module 5</vt:lpstr>
      <vt:lpstr>1) Évaluation du point d’entrée</vt:lpstr>
      <vt:lpstr>2) Identification des principales faiblesses en matière de transparence et de supervision du budget</vt:lpstr>
      <vt:lpstr>Slide 9</vt:lpstr>
      <vt:lpstr>Documents budgétaires essentiels </vt:lpstr>
      <vt:lpstr>Cycle budgétaire et documents essentiels</vt:lpstr>
      <vt:lpstr>Slide 12</vt:lpstr>
      <vt:lpstr>3) Identification de la base de référence et des objectifs à moyen terme</vt:lpstr>
      <vt:lpstr>Points à retenir</vt:lpstr>
      <vt:lpstr>Plan du module 5</vt:lpstr>
      <vt:lpstr>Slide 16</vt:lpstr>
      <vt:lpstr>Slide 17</vt:lpstr>
      <vt:lpstr>Slide 18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ADE</dc:creator>
  <cp:lastModifiedBy>ffe</cp:lastModifiedBy>
  <cp:revision>222</cp:revision>
  <dcterms:created xsi:type="dcterms:W3CDTF">2011-10-28T10:25:18Z</dcterms:created>
  <dcterms:modified xsi:type="dcterms:W3CDTF">2014-05-05T10:31:24Z</dcterms:modified>
</cp:coreProperties>
</file>